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147480001" r:id="rId3"/>
    <p:sldId id="2147480009" r:id="rId4"/>
    <p:sldId id="2147480014" r:id="rId5"/>
    <p:sldId id="2147480013" r:id="rId6"/>
    <p:sldId id="2147480012" r:id="rId7"/>
    <p:sldId id="2147480011" r:id="rId8"/>
    <p:sldId id="2147480000" r:id="rId9"/>
    <p:sldId id="2147479964" r:id="rId10"/>
    <p:sldId id="2147479996" r:id="rId11"/>
    <p:sldId id="2147480007" r:id="rId12"/>
    <p:sldId id="2076137753" r:id="rId13"/>
    <p:sldId id="2147479971" r:id="rId14"/>
    <p:sldId id="2147479974" r:id="rId15"/>
    <p:sldId id="2147479973" r:id="rId16"/>
    <p:sldId id="2147480024" r:id="rId17"/>
    <p:sldId id="2147479972" r:id="rId18"/>
    <p:sldId id="2147479970" r:id="rId19"/>
    <p:sldId id="2147480021" r:id="rId20"/>
    <p:sldId id="2147477664" r:id="rId21"/>
    <p:sldId id="2147480022" r:id="rId22"/>
    <p:sldId id="2147480020" r:id="rId23"/>
    <p:sldId id="2147480023" r:id="rId24"/>
    <p:sldId id="2147477665" r:id="rId25"/>
    <p:sldId id="2076137759" r:id="rId26"/>
    <p:sldId id="2147480026" r:id="rId27"/>
    <p:sldId id="2147480025" r:id="rId28"/>
    <p:sldId id="2147480016" r:id="rId29"/>
    <p:sldId id="2147479975" r:id="rId30"/>
    <p:sldId id="2147479985" r:id="rId31"/>
    <p:sldId id="2147479978" r:id="rId32"/>
    <p:sldId id="2147479986" r:id="rId33"/>
    <p:sldId id="2147479982" r:id="rId34"/>
    <p:sldId id="2147479979" r:id="rId35"/>
    <p:sldId id="2147479984" r:id="rId36"/>
    <p:sldId id="2147479987" r:id="rId37"/>
    <p:sldId id="2147480017" r:id="rId38"/>
    <p:sldId id="2147479980" r:id="rId39"/>
    <p:sldId id="2147480004" r:id="rId40"/>
    <p:sldId id="2147480003" r:id="rId41"/>
    <p:sldId id="2147480018" r:id="rId42"/>
    <p:sldId id="2147479991" r:id="rId43"/>
    <p:sldId id="2147479990" r:id="rId44"/>
    <p:sldId id="2147479992" r:id="rId45"/>
    <p:sldId id="2147479995" r:id="rId46"/>
    <p:sldId id="2147480019" r:id="rId47"/>
    <p:sldId id="260" r:id="rId48"/>
    <p:sldId id="2147479997" r:id="rId49"/>
    <p:sldId id="2147479963" r:id="rId50"/>
    <p:sldId id="2147479994" r:id="rId51"/>
    <p:sldId id="2147480027" r:id="rId52"/>
    <p:sldId id="2147479999" r:id="rId53"/>
    <p:sldId id="214748000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2FDD73-BA2E-452D-8857-8595C3DD3B5E}">
          <p14:sldIdLst>
            <p14:sldId id="256"/>
            <p14:sldId id="2147480001"/>
            <p14:sldId id="2147480009"/>
            <p14:sldId id="2147480014"/>
            <p14:sldId id="2147480013"/>
            <p14:sldId id="2147480012"/>
            <p14:sldId id="2147480011"/>
            <p14:sldId id="2147480000"/>
            <p14:sldId id="2147479964"/>
            <p14:sldId id="2147479996"/>
            <p14:sldId id="2147480007"/>
            <p14:sldId id="2076137753"/>
            <p14:sldId id="2147479971"/>
            <p14:sldId id="2147479974"/>
            <p14:sldId id="2147479973"/>
            <p14:sldId id="2147480024"/>
            <p14:sldId id="2147479972"/>
            <p14:sldId id="2147479970"/>
            <p14:sldId id="2147480021"/>
            <p14:sldId id="2147477664"/>
            <p14:sldId id="2147480022"/>
            <p14:sldId id="2147480020"/>
            <p14:sldId id="2147480023"/>
            <p14:sldId id="2147477665"/>
            <p14:sldId id="2076137759"/>
            <p14:sldId id="2147480026"/>
            <p14:sldId id="2147480025"/>
            <p14:sldId id="2147480016"/>
            <p14:sldId id="2147479975"/>
            <p14:sldId id="2147479985"/>
            <p14:sldId id="2147479978"/>
            <p14:sldId id="2147479986"/>
            <p14:sldId id="2147479982"/>
            <p14:sldId id="2147479979"/>
            <p14:sldId id="2147479984"/>
            <p14:sldId id="2147479987"/>
            <p14:sldId id="2147480017"/>
            <p14:sldId id="2147479980"/>
            <p14:sldId id="2147480004"/>
            <p14:sldId id="2147480003"/>
            <p14:sldId id="2147480018"/>
            <p14:sldId id="2147479991"/>
            <p14:sldId id="2147479990"/>
            <p14:sldId id="2147479992"/>
            <p14:sldId id="2147479995"/>
            <p14:sldId id="2147480019"/>
            <p14:sldId id="260"/>
            <p14:sldId id="2147479997"/>
            <p14:sldId id="2147479963"/>
            <p14:sldId id="2147479994"/>
            <p14:sldId id="2147480027"/>
            <p14:sldId id="2147479999"/>
            <p14:sldId id="21474800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4" autoAdjust="0"/>
    <p:restoredTop sz="76521" autoAdjust="0"/>
  </p:normalViewPr>
  <p:slideViewPr>
    <p:cSldViewPr snapToGrid="0" showGuides="1">
      <p:cViewPr varScale="1">
        <p:scale>
          <a:sx n="35" d="100"/>
          <a:sy n="35" d="100"/>
        </p:scale>
        <p:origin x="1780" y="2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Li" userId="0fc427e7-b9dd-4975-a00f-5b42789d8706" providerId="ADAL" clId="{1B45EE63-E9BC-4E84-8C3A-8892C010E9D6}"/>
    <pc:docChg chg="modSld">
      <pc:chgData name="Lindsey Li" userId="0fc427e7-b9dd-4975-a00f-5b42789d8706" providerId="ADAL" clId="{1B45EE63-E9BC-4E84-8C3A-8892C010E9D6}" dt="2023-06-20T03:47:52.987" v="51" actId="6549"/>
      <pc:docMkLst>
        <pc:docMk/>
      </pc:docMkLst>
      <pc:sldChg chg="modNotesTx">
        <pc:chgData name="Lindsey Li" userId="0fc427e7-b9dd-4975-a00f-5b42789d8706" providerId="ADAL" clId="{1B45EE63-E9BC-4E84-8C3A-8892C010E9D6}" dt="2023-06-20T03:47:52.987" v="51" actId="6549"/>
        <pc:sldMkLst>
          <pc:docMk/>
          <pc:sldMk cId="1100625143" sldId="256"/>
        </pc:sldMkLst>
      </pc:sldChg>
      <pc:sldChg chg="modNotesTx">
        <pc:chgData name="Lindsey Li" userId="0fc427e7-b9dd-4975-a00f-5b42789d8706" providerId="ADAL" clId="{1B45EE63-E9BC-4E84-8C3A-8892C010E9D6}" dt="2023-06-20T03:45:21.684" v="4" actId="6549"/>
        <pc:sldMkLst>
          <pc:docMk/>
          <pc:sldMk cId="3340138232" sldId="260"/>
        </pc:sldMkLst>
      </pc:sldChg>
      <pc:sldChg chg="modNotesTx">
        <pc:chgData name="Lindsey Li" userId="0fc427e7-b9dd-4975-a00f-5b42789d8706" providerId="ADAL" clId="{1B45EE63-E9BC-4E84-8C3A-8892C010E9D6}" dt="2023-06-20T03:47:18.789" v="40" actId="6549"/>
        <pc:sldMkLst>
          <pc:docMk/>
          <pc:sldMk cId="2300548484" sldId="2076137753"/>
        </pc:sldMkLst>
      </pc:sldChg>
      <pc:sldChg chg="modNotesTx">
        <pc:chgData name="Lindsey Li" userId="0fc427e7-b9dd-4975-a00f-5b42789d8706" providerId="ADAL" clId="{1B45EE63-E9BC-4E84-8C3A-8892C010E9D6}" dt="2023-06-20T03:46:38.681" v="27" actId="6549"/>
        <pc:sldMkLst>
          <pc:docMk/>
          <pc:sldMk cId="1151022170" sldId="2076137759"/>
        </pc:sldMkLst>
      </pc:sldChg>
      <pc:sldChg chg="modNotesTx">
        <pc:chgData name="Lindsey Li" userId="0fc427e7-b9dd-4975-a00f-5b42789d8706" providerId="ADAL" clId="{1B45EE63-E9BC-4E84-8C3A-8892C010E9D6}" dt="2023-06-20T03:46:54.998" v="32" actId="6549"/>
        <pc:sldMkLst>
          <pc:docMk/>
          <pc:sldMk cId="3292358250" sldId="2147477664"/>
        </pc:sldMkLst>
      </pc:sldChg>
      <pc:sldChg chg="modNotesTx">
        <pc:chgData name="Lindsey Li" userId="0fc427e7-b9dd-4975-a00f-5b42789d8706" providerId="ADAL" clId="{1B45EE63-E9BC-4E84-8C3A-8892C010E9D6}" dt="2023-06-20T03:46:41.931" v="28" actId="6549"/>
        <pc:sldMkLst>
          <pc:docMk/>
          <pc:sldMk cId="1161652675" sldId="2147477665"/>
        </pc:sldMkLst>
      </pc:sldChg>
      <pc:sldChg chg="modNotesTx">
        <pc:chgData name="Lindsey Li" userId="0fc427e7-b9dd-4975-a00f-5b42789d8706" providerId="ADAL" clId="{1B45EE63-E9BC-4E84-8C3A-8892C010E9D6}" dt="2023-06-20T03:45:14.666" v="2" actId="6549"/>
        <pc:sldMkLst>
          <pc:docMk/>
          <pc:sldMk cId="0" sldId="2147479963"/>
        </pc:sldMkLst>
      </pc:sldChg>
      <pc:sldChg chg="modNotesTx">
        <pc:chgData name="Lindsey Li" userId="0fc427e7-b9dd-4975-a00f-5b42789d8706" providerId="ADAL" clId="{1B45EE63-E9BC-4E84-8C3A-8892C010E9D6}" dt="2023-06-20T03:47:26.534" v="43" actId="6549"/>
        <pc:sldMkLst>
          <pc:docMk/>
          <pc:sldMk cId="3984753547" sldId="2147479964"/>
        </pc:sldMkLst>
      </pc:sldChg>
      <pc:sldChg chg="modNotesTx">
        <pc:chgData name="Lindsey Li" userId="0fc427e7-b9dd-4975-a00f-5b42789d8706" providerId="ADAL" clId="{1B45EE63-E9BC-4E84-8C3A-8892C010E9D6}" dt="2023-06-20T03:47:01.596" v="34" actId="6549"/>
        <pc:sldMkLst>
          <pc:docMk/>
          <pc:sldMk cId="2236159729" sldId="2147479970"/>
        </pc:sldMkLst>
      </pc:sldChg>
      <pc:sldChg chg="modNotesTx">
        <pc:chgData name="Lindsey Li" userId="0fc427e7-b9dd-4975-a00f-5b42789d8706" providerId="ADAL" clId="{1B45EE63-E9BC-4E84-8C3A-8892C010E9D6}" dt="2023-06-20T03:47:15.675" v="39" actId="6549"/>
        <pc:sldMkLst>
          <pc:docMk/>
          <pc:sldMk cId="1062923599" sldId="2147479971"/>
        </pc:sldMkLst>
      </pc:sldChg>
      <pc:sldChg chg="modNotesTx">
        <pc:chgData name="Lindsey Li" userId="0fc427e7-b9dd-4975-a00f-5b42789d8706" providerId="ADAL" clId="{1B45EE63-E9BC-4E84-8C3A-8892C010E9D6}" dt="2023-06-20T03:47:04.167" v="35" actId="6549"/>
        <pc:sldMkLst>
          <pc:docMk/>
          <pc:sldMk cId="1191376113" sldId="2147479972"/>
        </pc:sldMkLst>
      </pc:sldChg>
      <pc:sldChg chg="modNotesTx">
        <pc:chgData name="Lindsey Li" userId="0fc427e7-b9dd-4975-a00f-5b42789d8706" providerId="ADAL" clId="{1B45EE63-E9BC-4E84-8C3A-8892C010E9D6}" dt="2023-06-20T03:47:10.438" v="37" actId="6549"/>
        <pc:sldMkLst>
          <pc:docMk/>
          <pc:sldMk cId="4080657516" sldId="2147479973"/>
        </pc:sldMkLst>
      </pc:sldChg>
      <pc:sldChg chg="modNotesTx">
        <pc:chgData name="Lindsey Li" userId="0fc427e7-b9dd-4975-a00f-5b42789d8706" providerId="ADAL" clId="{1B45EE63-E9BC-4E84-8C3A-8892C010E9D6}" dt="2023-06-20T03:47:12.893" v="38" actId="6549"/>
        <pc:sldMkLst>
          <pc:docMk/>
          <pc:sldMk cId="3374391421" sldId="2147479974"/>
        </pc:sldMkLst>
      </pc:sldChg>
      <pc:sldChg chg="modNotesTx">
        <pc:chgData name="Lindsey Li" userId="0fc427e7-b9dd-4975-a00f-5b42789d8706" providerId="ADAL" clId="{1B45EE63-E9BC-4E84-8C3A-8892C010E9D6}" dt="2023-06-20T03:46:27.952" v="23" actId="6549"/>
        <pc:sldMkLst>
          <pc:docMk/>
          <pc:sldMk cId="4015730864" sldId="2147479975"/>
        </pc:sldMkLst>
      </pc:sldChg>
      <pc:sldChg chg="modNotesTx">
        <pc:chgData name="Lindsey Li" userId="0fc427e7-b9dd-4975-a00f-5b42789d8706" providerId="ADAL" clId="{1B45EE63-E9BC-4E84-8C3A-8892C010E9D6}" dt="2023-06-20T03:46:22.696" v="21" actId="6549"/>
        <pc:sldMkLst>
          <pc:docMk/>
          <pc:sldMk cId="794131854" sldId="2147479978"/>
        </pc:sldMkLst>
      </pc:sldChg>
      <pc:sldChg chg="modNotesTx">
        <pc:chgData name="Lindsey Li" userId="0fc427e7-b9dd-4975-a00f-5b42789d8706" providerId="ADAL" clId="{1B45EE63-E9BC-4E84-8C3A-8892C010E9D6}" dt="2023-06-20T03:46:12.740" v="18" actId="6549"/>
        <pc:sldMkLst>
          <pc:docMk/>
          <pc:sldMk cId="1435890143" sldId="2147479979"/>
        </pc:sldMkLst>
      </pc:sldChg>
      <pc:sldChg chg="modNotesTx">
        <pc:chgData name="Lindsey Li" userId="0fc427e7-b9dd-4975-a00f-5b42789d8706" providerId="ADAL" clId="{1B45EE63-E9BC-4E84-8C3A-8892C010E9D6}" dt="2023-06-20T03:45:55.501" v="14" actId="6549"/>
        <pc:sldMkLst>
          <pc:docMk/>
          <pc:sldMk cId="3068677122" sldId="2147479980"/>
        </pc:sldMkLst>
      </pc:sldChg>
      <pc:sldChg chg="modNotesTx">
        <pc:chgData name="Lindsey Li" userId="0fc427e7-b9dd-4975-a00f-5b42789d8706" providerId="ADAL" clId="{1B45EE63-E9BC-4E84-8C3A-8892C010E9D6}" dt="2023-06-20T03:46:15.784" v="19" actId="6549"/>
        <pc:sldMkLst>
          <pc:docMk/>
          <pc:sldMk cId="688198245" sldId="2147479982"/>
        </pc:sldMkLst>
      </pc:sldChg>
      <pc:sldChg chg="modNotesTx">
        <pc:chgData name="Lindsey Li" userId="0fc427e7-b9dd-4975-a00f-5b42789d8706" providerId="ADAL" clId="{1B45EE63-E9BC-4E84-8C3A-8892C010E9D6}" dt="2023-06-20T03:46:08.016" v="17" actId="6549"/>
        <pc:sldMkLst>
          <pc:docMk/>
          <pc:sldMk cId="3418405858" sldId="2147479984"/>
        </pc:sldMkLst>
      </pc:sldChg>
      <pc:sldChg chg="modNotesTx">
        <pc:chgData name="Lindsey Li" userId="0fc427e7-b9dd-4975-a00f-5b42789d8706" providerId="ADAL" clId="{1B45EE63-E9BC-4E84-8C3A-8892C010E9D6}" dt="2023-06-20T03:46:25.689" v="22" actId="6549"/>
        <pc:sldMkLst>
          <pc:docMk/>
          <pc:sldMk cId="3947776705" sldId="2147479985"/>
        </pc:sldMkLst>
      </pc:sldChg>
      <pc:sldChg chg="modNotesTx">
        <pc:chgData name="Lindsey Li" userId="0fc427e7-b9dd-4975-a00f-5b42789d8706" providerId="ADAL" clId="{1B45EE63-E9BC-4E84-8C3A-8892C010E9D6}" dt="2023-06-20T03:46:20.063" v="20" actId="6549"/>
        <pc:sldMkLst>
          <pc:docMk/>
          <pc:sldMk cId="3987731894" sldId="2147479986"/>
        </pc:sldMkLst>
      </pc:sldChg>
      <pc:sldChg chg="modNotesTx">
        <pc:chgData name="Lindsey Li" userId="0fc427e7-b9dd-4975-a00f-5b42789d8706" providerId="ADAL" clId="{1B45EE63-E9BC-4E84-8C3A-8892C010E9D6}" dt="2023-06-20T03:46:05.180" v="16" actId="6549"/>
        <pc:sldMkLst>
          <pc:docMk/>
          <pc:sldMk cId="2391879041" sldId="2147479987"/>
        </pc:sldMkLst>
      </pc:sldChg>
      <pc:sldChg chg="modNotesTx">
        <pc:chgData name="Lindsey Li" userId="0fc427e7-b9dd-4975-a00f-5b42789d8706" providerId="ADAL" clId="{1B45EE63-E9BC-4E84-8C3A-8892C010E9D6}" dt="2023-06-20T03:45:37.948" v="8" actId="6549"/>
        <pc:sldMkLst>
          <pc:docMk/>
          <pc:sldMk cId="2469707028" sldId="2147479990"/>
        </pc:sldMkLst>
      </pc:sldChg>
      <pc:sldChg chg="modNotesTx">
        <pc:chgData name="Lindsey Li" userId="0fc427e7-b9dd-4975-a00f-5b42789d8706" providerId="ADAL" clId="{1B45EE63-E9BC-4E84-8C3A-8892C010E9D6}" dt="2023-06-20T03:45:40.913" v="9" actId="6549"/>
        <pc:sldMkLst>
          <pc:docMk/>
          <pc:sldMk cId="59652161" sldId="2147479991"/>
        </pc:sldMkLst>
      </pc:sldChg>
      <pc:sldChg chg="modNotesTx">
        <pc:chgData name="Lindsey Li" userId="0fc427e7-b9dd-4975-a00f-5b42789d8706" providerId="ADAL" clId="{1B45EE63-E9BC-4E84-8C3A-8892C010E9D6}" dt="2023-06-20T03:45:34.421" v="7" actId="6549"/>
        <pc:sldMkLst>
          <pc:docMk/>
          <pc:sldMk cId="111581611" sldId="2147479992"/>
        </pc:sldMkLst>
      </pc:sldChg>
      <pc:sldChg chg="modNotesTx">
        <pc:chgData name="Lindsey Li" userId="0fc427e7-b9dd-4975-a00f-5b42789d8706" providerId="ADAL" clId="{1B45EE63-E9BC-4E84-8C3A-8892C010E9D6}" dt="2023-06-20T03:45:30.863" v="6" actId="6549"/>
        <pc:sldMkLst>
          <pc:docMk/>
          <pc:sldMk cId="3192925962" sldId="2147479995"/>
        </pc:sldMkLst>
      </pc:sldChg>
      <pc:sldChg chg="modNotesTx">
        <pc:chgData name="Lindsey Li" userId="0fc427e7-b9dd-4975-a00f-5b42789d8706" providerId="ADAL" clId="{1B45EE63-E9BC-4E84-8C3A-8892C010E9D6}" dt="2023-06-20T03:47:23.879" v="42" actId="6549"/>
        <pc:sldMkLst>
          <pc:docMk/>
          <pc:sldMk cId="1341930305" sldId="2147479996"/>
        </pc:sldMkLst>
      </pc:sldChg>
      <pc:sldChg chg="modNotesTx">
        <pc:chgData name="Lindsey Li" userId="0fc427e7-b9dd-4975-a00f-5b42789d8706" providerId="ADAL" clId="{1B45EE63-E9BC-4E84-8C3A-8892C010E9D6}" dt="2023-06-20T03:45:18.100" v="3" actId="6549"/>
        <pc:sldMkLst>
          <pc:docMk/>
          <pc:sldMk cId="3367063984" sldId="2147479997"/>
        </pc:sldMkLst>
      </pc:sldChg>
      <pc:sldChg chg="modNotesTx">
        <pc:chgData name="Lindsey Li" userId="0fc427e7-b9dd-4975-a00f-5b42789d8706" providerId="ADAL" clId="{1B45EE63-E9BC-4E84-8C3A-8892C010E9D6}" dt="2023-06-20T03:45:08.661" v="0" actId="6549"/>
        <pc:sldMkLst>
          <pc:docMk/>
          <pc:sldMk cId="84164642" sldId="2147479999"/>
        </pc:sldMkLst>
      </pc:sldChg>
      <pc:sldChg chg="modNotesTx">
        <pc:chgData name="Lindsey Li" userId="0fc427e7-b9dd-4975-a00f-5b42789d8706" providerId="ADAL" clId="{1B45EE63-E9BC-4E84-8C3A-8892C010E9D6}" dt="2023-06-20T03:47:30.811" v="44" actId="6549"/>
        <pc:sldMkLst>
          <pc:docMk/>
          <pc:sldMk cId="4173575644" sldId="2147480000"/>
        </pc:sldMkLst>
      </pc:sldChg>
      <pc:sldChg chg="modNotesTx">
        <pc:chgData name="Lindsey Li" userId="0fc427e7-b9dd-4975-a00f-5b42789d8706" providerId="ADAL" clId="{1B45EE63-E9BC-4E84-8C3A-8892C010E9D6}" dt="2023-06-20T03:47:49.941" v="50" actId="6549"/>
        <pc:sldMkLst>
          <pc:docMk/>
          <pc:sldMk cId="972123260" sldId="2147480001"/>
        </pc:sldMkLst>
      </pc:sldChg>
      <pc:sldChg chg="modNotesTx">
        <pc:chgData name="Lindsey Li" userId="0fc427e7-b9dd-4975-a00f-5b42789d8706" providerId="ADAL" clId="{1B45EE63-E9BC-4E84-8C3A-8892C010E9D6}" dt="2023-06-20T03:45:49.144" v="12" actId="6549"/>
        <pc:sldMkLst>
          <pc:docMk/>
          <pc:sldMk cId="3991715967" sldId="2147480003"/>
        </pc:sldMkLst>
      </pc:sldChg>
      <pc:sldChg chg="modNotesTx">
        <pc:chgData name="Lindsey Li" userId="0fc427e7-b9dd-4975-a00f-5b42789d8706" providerId="ADAL" clId="{1B45EE63-E9BC-4E84-8C3A-8892C010E9D6}" dt="2023-06-20T03:45:52.641" v="13" actId="6549"/>
        <pc:sldMkLst>
          <pc:docMk/>
          <pc:sldMk cId="2084713917" sldId="2147480004"/>
        </pc:sldMkLst>
      </pc:sldChg>
      <pc:sldChg chg="modNotesTx">
        <pc:chgData name="Lindsey Li" userId="0fc427e7-b9dd-4975-a00f-5b42789d8706" providerId="ADAL" clId="{1B45EE63-E9BC-4E84-8C3A-8892C010E9D6}" dt="2023-06-20T03:47:21.453" v="41" actId="6549"/>
        <pc:sldMkLst>
          <pc:docMk/>
          <pc:sldMk cId="985888396" sldId="2147480007"/>
        </pc:sldMkLst>
      </pc:sldChg>
      <pc:sldChg chg="modNotesTx">
        <pc:chgData name="Lindsey Li" userId="0fc427e7-b9dd-4975-a00f-5b42789d8706" providerId="ADAL" clId="{1B45EE63-E9BC-4E84-8C3A-8892C010E9D6}" dt="2023-06-20T03:47:46.707" v="49" actId="6549"/>
        <pc:sldMkLst>
          <pc:docMk/>
          <pc:sldMk cId="3810087463" sldId="2147480009"/>
        </pc:sldMkLst>
      </pc:sldChg>
      <pc:sldChg chg="modNotesTx">
        <pc:chgData name="Lindsey Li" userId="0fc427e7-b9dd-4975-a00f-5b42789d8706" providerId="ADAL" clId="{1B45EE63-E9BC-4E84-8C3A-8892C010E9D6}" dt="2023-06-20T03:47:33.504" v="45" actId="6549"/>
        <pc:sldMkLst>
          <pc:docMk/>
          <pc:sldMk cId="3035366288" sldId="2147480011"/>
        </pc:sldMkLst>
      </pc:sldChg>
      <pc:sldChg chg="modNotesTx">
        <pc:chgData name="Lindsey Li" userId="0fc427e7-b9dd-4975-a00f-5b42789d8706" providerId="ADAL" clId="{1B45EE63-E9BC-4E84-8C3A-8892C010E9D6}" dt="2023-06-20T03:47:37.565" v="46" actId="6549"/>
        <pc:sldMkLst>
          <pc:docMk/>
          <pc:sldMk cId="377175921" sldId="2147480012"/>
        </pc:sldMkLst>
      </pc:sldChg>
      <pc:sldChg chg="modNotesTx">
        <pc:chgData name="Lindsey Li" userId="0fc427e7-b9dd-4975-a00f-5b42789d8706" providerId="ADAL" clId="{1B45EE63-E9BC-4E84-8C3A-8892C010E9D6}" dt="2023-06-20T03:47:40.343" v="47" actId="6549"/>
        <pc:sldMkLst>
          <pc:docMk/>
          <pc:sldMk cId="1354934248" sldId="2147480013"/>
        </pc:sldMkLst>
      </pc:sldChg>
      <pc:sldChg chg="modNotesTx">
        <pc:chgData name="Lindsey Li" userId="0fc427e7-b9dd-4975-a00f-5b42789d8706" providerId="ADAL" clId="{1B45EE63-E9BC-4E84-8C3A-8892C010E9D6}" dt="2023-06-20T03:47:43.882" v="48" actId="6549"/>
        <pc:sldMkLst>
          <pc:docMk/>
          <pc:sldMk cId="3039844705" sldId="2147480014"/>
        </pc:sldMkLst>
      </pc:sldChg>
      <pc:sldChg chg="modNotesTx">
        <pc:chgData name="Lindsey Li" userId="0fc427e7-b9dd-4975-a00f-5b42789d8706" providerId="ADAL" clId="{1B45EE63-E9BC-4E84-8C3A-8892C010E9D6}" dt="2023-06-20T03:46:30.466" v="24" actId="6549"/>
        <pc:sldMkLst>
          <pc:docMk/>
          <pc:sldMk cId="2214847183" sldId="2147480016"/>
        </pc:sldMkLst>
      </pc:sldChg>
      <pc:sldChg chg="modNotesTx">
        <pc:chgData name="Lindsey Li" userId="0fc427e7-b9dd-4975-a00f-5b42789d8706" providerId="ADAL" clId="{1B45EE63-E9BC-4E84-8C3A-8892C010E9D6}" dt="2023-06-20T03:46:01.759" v="15" actId="6549"/>
        <pc:sldMkLst>
          <pc:docMk/>
          <pc:sldMk cId="2720437750" sldId="2147480017"/>
        </pc:sldMkLst>
      </pc:sldChg>
      <pc:sldChg chg="modNotesTx">
        <pc:chgData name="Lindsey Li" userId="0fc427e7-b9dd-4975-a00f-5b42789d8706" providerId="ADAL" clId="{1B45EE63-E9BC-4E84-8C3A-8892C010E9D6}" dt="2023-06-20T03:45:46.267" v="11" actId="6549"/>
        <pc:sldMkLst>
          <pc:docMk/>
          <pc:sldMk cId="263821770" sldId="2147480018"/>
        </pc:sldMkLst>
      </pc:sldChg>
      <pc:sldChg chg="modNotesTx">
        <pc:chgData name="Lindsey Li" userId="0fc427e7-b9dd-4975-a00f-5b42789d8706" providerId="ADAL" clId="{1B45EE63-E9BC-4E84-8C3A-8892C010E9D6}" dt="2023-06-20T03:45:27.859" v="5" actId="6549"/>
        <pc:sldMkLst>
          <pc:docMk/>
          <pc:sldMk cId="4213670330" sldId="2147480019"/>
        </pc:sldMkLst>
      </pc:sldChg>
      <pc:sldChg chg="modNotesTx">
        <pc:chgData name="Lindsey Li" userId="0fc427e7-b9dd-4975-a00f-5b42789d8706" providerId="ADAL" clId="{1B45EE63-E9BC-4E84-8C3A-8892C010E9D6}" dt="2023-06-20T03:46:47.787" v="30" actId="6549"/>
        <pc:sldMkLst>
          <pc:docMk/>
          <pc:sldMk cId="4063077325" sldId="2147480020"/>
        </pc:sldMkLst>
      </pc:sldChg>
      <pc:sldChg chg="modNotesTx">
        <pc:chgData name="Lindsey Li" userId="0fc427e7-b9dd-4975-a00f-5b42789d8706" providerId="ADAL" clId="{1B45EE63-E9BC-4E84-8C3A-8892C010E9D6}" dt="2023-06-20T03:46:57.597" v="33" actId="20577"/>
        <pc:sldMkLst>
          <pc:docMk/>
          <pc:sldMk cId="950907285" sldId="2147480021"/>
        </pc:sldMkLst>
      </pc:sldChg>
      <pc:sldChg chg="modNotesTx">
        <pc:chgData name="Lindsey Li" userId="0fc427e7-b9dd-4975-a00f-5b42789d8706" providerId="ADAL" clId="{1B45EE63-E9BC-4E84-8C3A-8892C010E9D6}" dt="2023-06-20T03:46:50.931" v="31" actId="6549"/>
        <pc:sldMkLst>
          <pc:docMk/>
          <pc:sldMk cId="1289765691" sldId="2147480022"/>
        </pc:sldMkLst>
      </pc:sldChg>
      <pc:sldChg chg="modNotesTx">
        <pc:chgData name="Lindsey Li" userId="0fc427e7-b9dd-4975-a00f-5b42789d8706" providerId="ADAL" clId="{1B45EE63-E9BC-4E84-8C3A-8892C010E9D6}" dt="2023-06-20T03:46:45.029" v="29" actId="6549"/>
        <pc:sldMkLst>
          <pc:docMk/>
          <pc:sldMk cId="1494309062" sldId="2147480023"/>
        </pc:sldMkLst>
      </pc:sldChg>
      <pc:sldChg chg="modNotesTx">
        <pc:chgData name="Lindsey Li" userId="0fc427e7-b9dd-4975-a00f-5b42789d8706" providerId="ADAL" clId="{1B45EE63-E9BC-4E84-8C3A-8892C010E9D6}" dt="2023-06-20T03:47:07.340" v="36" actId="6549"/>
        <pc:sldMkLst>
          <pc:docMk/>
          <pc:sldMk cId="173144450" sldId="2147480024"/>
        </pc:sldMkLst>
      </pc:sldChg>
      <pc:sldChg chg="modNotesTx">
        <pc:chgData name="Lindsey Li" userId="0fc427e7-b9dd-4975-a00f-5b42789d8706" providerId="ADAL" clId="{1B45EE63-E9BC-4E84-8C3A-8892C010E9D6}" dt="2023-06-20T03:46:33.527" v="25" actId="6549"/>
        <pc:sldMkLst>
          <pc:docMk/>
          <pc:sldMk cId="3017783332" sldId="2147480025"/>
        </pc:sldMkLst>
      </pc:sldChg>
      <pc:sldChg chg="modNotesTx">
        <pc:chgData name="Lindsey Li" userId="0fc427e7-b9dd-4975-a00f-5b42789d8706" providerId="ADAL" clId="{1B45EE63-E9BC-4E84-8C3A-8892C010E9D6}" dt="2023-06-20T03:46:36.444" v="26" actId="6549"/>
        <pc:sldMkLst>
          <pc:docMk/>
          <pc:sldMk cId="1695941323" sldId="2147480026"/>
        </pc:sldMkLst>
      </pc:sldChg>
      <pc:sldChg chg="modNotesTx">
        <pc:chgData name="Lindsey Li" userId="0fc427e7-b9dd-4975-a00f-5b42789d8706" providerId="ADAL" clId="{1B45EE63-E9BC-4E84-8C3A-8892C010E9D6}" dt="2023-06-20T03:45:11.633" v="1" actId="20577"/>
        <pc:sldMkLst>
          <pc:docMk/>
          <pc:sldMk cId="4085214368" sldId="21474800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F8513-B5C5-4240-92AE-A9CA5B74DC29}" type="datetimeFigureOut">
              <a:rPr lang="en-US" smtClean="0"/>
              <a:t>6/19/2023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E2742A-A9AA-4AF4-89E2-F42C44749922}" type="slidenum">
              <a:rPr lang="en-US" smtClean="0"/>
              <a:t>‹#›</a:t>
            </a:fld>
            <a:endParaRPr lang="en-US"/>
          </a:p>
        </p:txBody>
      </p:sp>
    </p:spTree>
    <p:extLst>
      <p:ext uri="{BB962C8B-B14F-4D97-AF65-F5344CB8AC3E}">
        <p14:creationId xmlns:p14="http://schemas.microsoft.com/office/powerpoint/2010/main" val="9520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1</a:t>
            </a:fld>
            <a:endParaRPr lang="en-US"/>
          </a:p>
        </p:txBody>
      </p:sp>
    </p:spTree>
    <p:extLst>
      <p:ext uri="{BB962C8B-B14F-4D97-AF65-F5344CB8AC3E}">
        <p14:creationId xmlns:p14="http://schemas.microsoft.com/office/powerpoint/2010/main" val="1918005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marL="0" lvl="0" indent="0" algn="l" rtl="0">
              <a:spcBef>
                <a:spcPts val="0"/>
              </a:spcBef>
              <a:spcAft>
                <a:spcPts val="0"/>
              </a:spcAft>
              <a:buClr>
                <a:schemeClr val="dk1"/>
              </a:buClr>
              <a:buSzPts val="1100"/>
              <a:buFont typeface="Arial"/>
              <a:buNone/>
            </a:pPr>
            <a:endParaRPr lang="en-US" dirty="0"/>
          </a:p>
        </p:txBody>
      </p:sp>
      <p:sp>
        <p:nvSpPr>
          <p:cNvPr id="322" name="Google Shape;322;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964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en-US" dirty="0"/>
          </a:p>
        </p:txBody>
      </p:sp>
      <p:sp>
        <p:nvSpPr>
          <p:cNvPr id="322" name="Google Shape;322;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9865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7F992-A49D-4B40-96B4-68920AF66497}" type="slidenum">
              <a:rPr lang="en-US" smtClean="0"/>
              <a:t>12</a:t>
            </a:fld>
            <a:endParaRPr lang="en-US"/>
          </a:p>
        </p:txBody>
      </p:sp>
    </p:spTree>
    <p:extLst>
      <p:ext uri="{BB962C8B-B14F-4D97-AF65-F5344CB8AC3E}">
        <p14:creationId xmlns:p14="http://schemas.microsoft.com/office/powerpoint/2010/main" val="341516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7F992-A49D-4B40-96B4-68920AF66497}" type="slidenum">
              <a:rPr lang="en-US" smtClean="0"/>
              <a:t>13</a:t>
            </a:fld>
            <a:endParaRPr lang="en-US"/>
          </a:p>
        </p:txBody>
      </p:sp>
    </p:spTree>
    <p:extLst>
      <p:ext uri="{BB962C8B-B14F-4D97-AF65-F5344CB8AC3E}">
        <p14:creationId xmlns:p14="http://schemas.microsoft.com/office/powerpoint/2010/main" val="507927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14</a:t>
            </a:fld>
            <a:endParaRPr lang="en-US"/>
          </a:p>
        </p:txBody>
      </p:sp>
    </p:spTree>
    <p:extLst>
      <p:ext uri="{BB962C8B-B14F-4D97-AF65-F5344CB8AC3E}">
        <p14:creationId xmlns:p14="http://schemas.microsoft.com/office/powerpoint/2010/main" val="1544422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15</a:t>
            </a:fld>
            <a:endParaRPr lang="en-US"/>
          </a:p>
        </p:txBody>
      </p:sp>
    </p:spTree>
    <p:extLst>
      <p:ext uri="{BB962C8B-B14F-4D97-AF65-F5344CB8AC3E}">
        <p14:creationId xmlns:p14="http://schemas.microsoft.com/office/powerpoint/2010/main" val="1327763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16</a:t>
            </a:fld>
            <a:endParaRPr lang="en-US"/>
          </a:p>
        </p:txBody>
      </p:sp>
    </p:spTree>
    <p:extLst>
      <p:ext uri="{BB962C8B-B14F-4D97-AF65-F5344CB8AC3E}">
        <p14:creationId xmlns:p14="http://schemas.microsoft.com/office/powerpoint/2010/main" val="2617834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17</a:t>
            </a:fld>
            <a:endParaRPr lang="en-US"/>
          </a:p>
        </p:txBody>
      </p:sp>
    </p:spTree>
    <p:extLst>
      <p:ext uri="{BB962C8B-B14F-4D97-AF65-F5344CB8AC3E}">
        <p14:creationId xmlns:p14="http://schemas.microsoft.com/office/powerpoint/2010/main" val="4062402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D7F992-A49D-4B40-96B4-68920AF66497}" type="slidenum">
              <a:rPr lang="en-US" smtClean="0"/>
              <a:t>18</a:t>
            </a:fld>
            <a:endParaRPr lang="en-US"/>
          </a:p>
        </p:txBody>
      </p:sp>
    </p:spTree>
    <p:extLst>
      <p:ext uri="{BB962C8B-B14F-4D97-AF65-F5344CB8AC3E}">
        <p14:creationId xmlns:p14="http://schemas.microsoft.com/office/powerpoint/2010/main" val="3544597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19</a:t>
            </a:fld>
            <a:endParaRPr lang="en-US"/>
          </a:p>
        </p:txBody>
      </p:sp>
    </p:spTree>
    <p:extLst>
      <p:ext uri="{BB962C8B-B14F-4D97-AF65-F5344CB8AC3E}">
        <p14:creationId xmlns:p14="http://schemas.microsoft.com/office/powerpoint/2010/main" val="218979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2</a:t>
            </a:fld>
            <a:endParaRPr lang="en-US"/>
          </a:p>
        </p:txBody>
      </p:sp>
    </p:spTree>
    <p:extLst>
      <p:ext uri="{BB962C8B-B14F-4D97-AF65-F5344CB8AC3E}">
        <p14:creationId xmlns:p14="http://schemas.microsoft.com/office/powerpoint/2010/main" val="1554281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20</a:t>
            </a:fld>
            <a:endParaRPr lang="en-US"/>
          </a:p>
        </p:txBody>
      </p:sp>
    </p:spTree>
    <p:extLst>
      <p:ext uri="{BB962C8B-B14F-4D97-AF65-F5344CB8AC3E}">
        <p14:creationId xmlns:p14="http://schemas.microsoft.com/office/powerpoint/2010/main" val="453732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21</a:t>
            </a:fld>
            <a:endParaRPr lang="en-US"/>
          </a:p>
        </p:txBody>
      </p:sp>
    </p:spTree>
    <p:extLst>
      <p:ext uri="{BB962C8B-B14F-4D97-AF65-F5344CB8AC3E}">
        <p14:creationId xmlns:p14="http://schemas.microsoft.com/office/powerpoint/2010/main" val="1471254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22</a:t>
            </a:fld>
            <a:endParaRPr lang="en-US"/>
          </a:p>
        </p:txBody>
      </p:sp>
    </p:spTree>
    <p:extLst>
      <p:ext uri="{BB962C8B-B14F-4D97-AF65-F5344CB8AC3E}">
        <p14:creationId xmlns:p14="http://schemas.microsoft.com/office/powerpoint/2010/main" val="1795915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23</a:t>
            </a:fld>
            <a:endParaRPr lang="en-US"/>
          </a:p>
        </p:txBody>
      </p:sp>
    </p:spTree>
    <p:extLst>
      <p:ext uri="{BB962C8B-B14F-4D97-AF65-F5344CB8AC3E}">
        <p14:creationId xmlns:p14="http://schemas.microsoft.com/office/powerpoint/2010/main" val="4019064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24</a:t>
            </a:fld>
            <a:endParaRPr lang="en-US"/>
          </a:p>
        </p:txBody>
      </p:sp>
    </p:spTree>
    <p:extLst>
      <p:ext uri="{BB962C8B-B14F-4D97-AF65-F5344CB8AC3E}">
        <p14:creationId xmlns:p14="http://schemas.microsoft.com/office/powerpoint/2010/main" val="1509701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25</a:t>
            </a:fld>
            <a:endParaRPr lang="en-US"/>
          </a:p>
        </p:txBody>
      </p:sp>
    </p:spTree>
    <p:extLst>
      <p:ext uri="{BB962C8B-B14F-4D97-AF65-F5344CB8AC3E}">
        <p14:creationId xmlns:p14="http://schemas.microsoft.com/office/powerpoint/2010/main" val="1639900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26</a:t>
            </a:fld>
            <a:endParaRPr lang="en-US"/>
          </a:p>
        </p:txBody>
      </p:sp>
    </p:spTree>
    <p:extLst>
      <p:ext uri="{BB962C8B-B14F-4D97-AF65-F5344CB8AC3E}">
        <p14:creationId xmlns:p14="http://schemas.microsoft.com/office/powerpoint/2010/main" val="164343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27</a:t>
            </a:fld>
            <a:endParaRPr lang="en-US"/>
          </a:p>
        </p:txBody>
      </p:sp>
    </p:spTree>
    <p:extLst>
      <p:ext uri="{BB962C8B-B14F-4D97-AF65-F5344CB8AC3E}">
        <p14:creationId xmlns:p14="http://schemas.microsoft.com/office/powerpoint/2010/main" val="602057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marL="0" lvl="0" indent="0" algn="l" rtl="0">
              <a:spcBef>
                <a:spcPts val="0"/>
              </a:spcBef>
              <a:spcAft>
                <a:spcPts val="0"/>
              </a:spcAft>
              <a:buClr>
                <a:schemeClr val="dk1"/>
              </a:buClr>
              <a:buSzPts val="1200"/>
              <a:buFont typeface="Calibri"/>
              <a:buNone/>
            </a:pPr>
            <a:endParaRPr lang="en-US" dirty="0"/>
          </a:p>
        </p:txBody>
      </p:sp>
      <p:sp>
        <p:nvSpPr>
          <p:cNvPr id="322" name="Google Shape;322;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751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29</a:t>
            </a:fld>
            <a:endParaRPr lang="en-US"/>
          </a:p>
        </p:txBody>
      </p:sp>
    </p:spTree>
    <p:extLst>
      <p:ext uri="{BB962C8B-B14F-4D97-AF65-F5344CB8AC3E}">
        <p14:creationId xmlns:p14="http://schemas.microsoft.com/office/powerpoint/2010/main" val="319360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3</a:t>
            </a:fld>
            <a:endParaRPr lang="en-US"/>
          </a:p>
        </p:txBody>
      </p:sp>
    </p:spTree>
    <p:extLst>
      <p:ext uri="{BB962C8B-B14F-4D97-AF65-F5344CB8AC3E}">
        <p14:creationId xmlns:p14="http://schemas.microsoft.com/office/powerpoint/2010/main" val="410494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30</a:t>
            </a:fld>
            <a:endParaRPr lang="en-US"/>
          </a:p>
        </p:txBody>
      </p:sp>
    </p:spTree>
    <p:extLst>
      <p:ext uri="{BB962C8B-B14F-4D97-AF65-F5344CB8AC3E}">
        <p14:creationId xmlns:p14="http://schemas.microsoft.com/office/powerpoint/2010/main" val="3025839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31</a:t>
            </a:fld>
            <a:endParaRPr lang="en-US"/>
          </a:p>
        </p:txBody>
      </p:sp>
    </p:spTree>
    <p:extLst>
      <p:ext uri="{BB962C8B-B14F-4D97-AF65-F5344CB8AC3E}">
        <p14:creationId xmlns:p14="http://schemas.microsoft.com/office/powerpoint/2010/main" val="95679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32</a:t>
            </a:fld>
            <a:endParaRPr lang="en-US"/>
          </a:p>
        </p:txBody>
      </p:sp>
    </p:spTree>
    <p:extLst>
      <p:ext uri="{BB962C8B-B14F-4D97-AF65-F5344CB8AC3E}">
        <p14:creationId xmlns:p14="http://schemas.microsoft.com/office/powerpoint/2010/main" val="3693800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33</a:t>
            </a:fld>
            <a:endParaRPr lang="en-US"/>
          </a:p>
        </p:txBody>
      </p:sp>
    </p:spTree>
    <p:extLst>
      <p:ext uri="{BB962C8B-B14F-4D97-AF65-F5344CB8AC3E}">
        <p14:creationId xmlns:p14="http://schemas.microsoft.com/office/powerpoint/2010/main" val="904716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34</a:t>
            </a:fld>
            <a:endParaRPr lang="en-US"/>
          </a:p>
        </p:txBody>
      </p:sp>
    </p:spTree>
    <p:extLst>
      <p:ext uri="{BB962C8B-B14F-4D97-AF65-F5344CB8AC3E}">
        <p14:creationId xmlns:p14="http://schemas.microsoft.com/office/powerpoint/2010/main" val="1871400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35</a:t>
            </a:fld>
            <a:endParaRPr lang="en-US"/>
          </a:p>
        </p:txBody>
      </p:sp>
    </p:spTree>
    <p:extLst>
      <p:ext uri="{BB962C8B-B14F-4D97-AF65-F5344CB8AC3E}">
        <p14:creationId xmlns:p14="http://schemas.microsoft.com/office/powerpoint/2010/main" val="258790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36</a:t>
            </a:fld>
            <a:endParaRPr lang="en-US"/>
          </a:p>
        </p:txBody>
      </p:sp>
    </p:spTree>
    <p:extLst>
      <p:ext uri="{BB962C8B-B14F-4D97-AF65-F5344CB8AC3E}">
        <p14:creationId xmlns:p14="http://schemas.microsoft.com/office/powerpoint/2010/main" val="942671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marL="0" lvl="0" indent="0" algn="l" rtl="0">
              <a:spcBef>
                <a:spcPts val="0"/>
              </a:spcBef>
              <a:spcAft>
                <a:spcPts val="0"/>
              </a:spcAft>
              <a:buClr>
                <a:schemeClr val="dk1"/>
              </a:buClr>
              <a:buSzPts val="1200"/>
              <a:buFont typeface="Calibri"/>
              <a:buNone/>
            </a:pPr>
            <a:endParaRPr lang="en-US" dirty="0"/>
          </a:p>
        </p:txBody>
      </p:sp>
      <p:sp>
        <p:nvSpPr>
          <p:cNvPr id="322" name="Google Shape;322;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722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38</a:t>
            </a:fld>
            <a:endParaRPr lang="en-US"/>
          </a:p>
        </p:txBody>
      </p:sp>
    </p:spTree>
    <p:extLst>
      <p:ext uri="{BB962C8B-B14F-4D97-AF65-F5344CB8AC3E}">
        <p14:creationId xmlns:p14="http://schemas.microsoft.com/office/powerpoint/2010/main" val="1736918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39</a:t>
            </a:fld>
            <a:endParaRPr lang="en-US"/>
          </a:p>
        </p:txBody>
      </p:sp>
    </p:spTree>
    <p:extLst>
      <p:ext uri="{BB962C8B-B14F-4D97-AF65-F5344CB8AC3E}">
        <p14:creationId xmlns:p14="http://schemas.microsoft.com/office/powerpoint/2010/main" val="3275084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4</a:t>
            </a:fld>
            <a:endParaRPr lang="en-US"/>
          </a:p>
        </p:txBody>
      </p:sp>
    </p:spTree>
    <p:extLst>
      <p:ext uri="{BB962C8B-B14F-4D97-AF65-F5344CB8AC3E}">
        <p14:creationId xmlns:p14="http://schemas.microsoft.com/office/powerpoint/2010/main" val="3775178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40</a:t>
            </a:fld>
            <a:endParaRPr lang="en-US"/>
          </a:p>
        </p:txBody>
      </p:sp>
    </p:spTree>
    <p:extLst>
      <p:ext uri="{BB962C8B-B14F-4D97-AF65-F5344CB8AC3E}">
        <p14:creationId xmlns:p14="http://schemas.microsoft.com/office/powerpoint/2010/main" val="2464624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en-US" dirty="0"/>
          </a:p>
        </p:txBody>
      </p:sp>
      <p:sp>
        <p:nvSpPr>
          <p:cNvPr id="322" name="Google Shape;322;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4118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42</a:t>
            </a:fld>
            <a:endParaRPr lang="en-US"/>
          </a:p>
        </p:txBody>
      </p:sp>
    </p:spTree>
    <p:extLst>
      <p:ext uri="{BB962C8B-B14F-4D97-AF65-F5344CB8AC3E}">
        <p14:creationId xmlns:p14="http://schemas.microsoft.com/office/powerpoint/2010/main" val="1517263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43</a:t>
            </a:fld>
            <a:endParaRPr lang="en-US"/>
          </a:p>
        </p:txBody>
      </p:sp>
    </p:spTree>
    <p:extLst>
      <p:ext uri="{BB962C8B-B14F-4D97-AF65-F5344CB8AC3E}">
        <p14:creationId xmlns:p14="http://schemas.microsoft.com/office/powerpoint/2010/main" val="2042181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44</a:t>
            </a:fld>
            <a:endParaRPr lang="en-US"/>
          </a:p>
        </p:txBody>
      </p:sp>
    </p:spTree>
    <p:extLst>
      <p:ext uri="{BB962C8B-B14F-4D97-AF65-F5344CB8AC3E}">
        <p14:creationId xmlns:p14="http://schemas.microsoft.com/office/powerpoint/2010/main" val="2109239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45</a:t>
            </a:fld>
            <a:endParaRPr lang="en-US"/>
          </a:p>
        </p:txBody>
      </p:sp>
    </p:spTree>
    <p:extLst>
      <p:ext uri="{BB962C8B-B14F-4D97-AF65-F5344CB8AC3E}">
        <p14:creationId xmlns:p14="http://schemas.microsoft.com/office/powerpoint/2010/main" val="836068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en-US" dirty="0"/>
          </a:p>
        </p:txBody>
      </p:sp>
      <p:sp>
        <p:nvSpPr>
          <p:cNvPr id="322" name="Google Shape;322;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3142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47</a:t>
            </a:fld>
            <a:endParaRPr lang="en-US"/>
          </a:p>
        </p:txBody>
      </p:sp>
    </p:spTree>
    <p:extLst>
      <p:ext uri="{BB962C8B-B14F-4D97-AF65-F5344CB8AC3E}">
        <p14:creationId xmlns:p14="http://schemas.microsoft.com/office/powerpoint/2010/main" val="691253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48</a:t>
            </a:fld>
            <a:endParaRPr lang="en-US"/>
          </a:p>
        </p:txBody>
      </p:sp>
    </p:spTree>
    <p:extLst>
      <p:ext uri="{BB962C8B-B14F-4D97-AF65-F5344CB8AC3E}">
        <p14:creationId xmlns:p14="http://schemas.microsoft.com/office/powerpoint/2010/main" val="3115128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Calibri"/>
              <a:buNone/>
            </a:pPr>
            <a:endParaRPr dirty="0"/>
          </a:p>
        </p:txBody>
      </p:sp>
      <p:sp>
        <p:nvSpPr>
          <p:cNvPr id="183" name="Google Shape;18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5</a:t>
            </a:fld>
            <a:endParaRPr lang="en-US"/>
          </a:p>
        </p:txBody>
      </p:sp>
    </p:spTree>
    <p:extLst>
      <p:ext uri="{BB962C8B-B14F-4D97-AF65-F5344CB8AC3E}">
        <p14:creationId xmlns:p14="http://schemas.microsoft.com/office/powerpoint/2010/main" val="11095393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Calibri"/>
              <a:buNone/>
            </a:pPr>
            <a:r>
              <a:rPr lang="en-US" dirty="0"/>
              <a:t>And finally, still on evaluation side, perhaps also relevant </a:t>
            </a:r>
            <a:r>
              <a:rPr lang="en-US"/>
              <a:t>to large multimodal </a:t>
            </a:r>
            <a:r>
              <a:rPr lang="en-US" dirty="0"/>
              <a:t>model itself. We have seen these emergent capabilities from large multimodal models and multimodal agents and perhaps more to come. These emergent capabilities are either not covered by exiting benchmarks, or the long, chatty outputs are not suitable for today’s evaluation metrics. We may need to think of new ways to evaluate these emergent capabilities.</a:t>
            </a:r>
            <a:endParaRPr dirty="0"/>
          </a:p>
        </p:txBody>
      </p:sp>
      <p:sp>
        <p:nvSpPr>
          <p:cNvPr id="183" name="Google Shape;18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300"/>
              <a:buFont typeface="Calibri"/>
              <a:buNone/>
            </a:pPr>
            <a:fld id="{00000000-1234-1234-1234-123412341234}" type="slidenum">
              <a:rPr lang="en-US"/>
              <a:t>50</a:t>
            </a:fld>
            <a:endParaRPr/>
          </a:p>
        </p:txBody>
      </p:sp>
    </p:spTree>
    <p:extLst>
      <p:ext uri="{BB962C8B-B14F-4D97-AF65-F5344CB8AC3E}">
        <p14:creationId xmlns:p14="http://schemas.microsoft.com/office/powerpoint/2010/main" val="3656573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51</a:t>
            </a:fld>
            <a:endParaRPr lang="en-US"/>
          </a:p>
        </p:txBody>
      </p:sp>
    </p:spTree>
    <p:extLst>
      <p:ext uri="{BB962C8B-B14F-4D97-AF65-F5344CB8AC3E}">
        <p14:creationId xmlns:p14="http://schemas.microsoft.com/office/powerpoint/2010/main" val="1255623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52</a:t>
            </a:fld>
            <a:endParaRPr lang="en-US"/>
          </a:p>
        </p:txBody>
      </p:sp>
    </p:spTree>
    <p:extLst>
      <p:ext uri="{BB962C8B-B14F-4D97-AF65-F5344CB8AC3E}">
        <p14:creationId xmlns:p14="http://schemas.microsoft.com/office/powerpoint/2010/main" val="36059681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the remaining time, we have a in-person Q&amp;A session. Please come up and directly talk to us if you have any questions.</a:t>
            </a:r>
          </a:p>
        </p:txBody>
      </p:sp>
      <p:sp>
        <p:nvSpPr>
          <p:cNvPr id="4" name="Slide Number Placeholder 3"/>
          <p:cNvSpPr>
            <a:spLocks noGrp="1"/>
          </p:cNvSpPr>
          <p:nvPr>
            <p:ph type="sldNum" sz="quarter" idx="5"/>
          </p:nvPr>
        </p:nvSpPr>
        <p:spPr/>
        <p:txBody>
          <a:bodyPr/>
          <a:lstStyle/>
          <a:p>
            <a:fld id="{8CE2742A-A9AA-4AF4-89E2-F42C44749922}" type="slidenum">
              <a:rPr lang="en-US" smtClean="0"/>
              <a:t>53</a:t>
            </a:fld>
            <a:endParaRPr lang="en-US"/>
          </a:p>
        </p:txBody>
      </p:sp>
    </p:spTree>
    <p:extLst>
      <p:ext uri="{BB962C8B-B14F-4D97-AF65-F5344CB8AC3E}">
        <p14:creationId xmlns:p14="http://schemas.microsoft.com/office/powerpoint/2010/main" val="3627220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6</a:t>
            </a:fld>
            <a:endParaRPr lang="en-US"/>
          </a:p>
        </p:txBody>
      </p:sp>
    </p:spTree>
    <p:extLst>
      <p:ext uri="{BB962C8B-B14F-4D97-AF65-F5344CB8AC3E}">
        <p14:creationId xmlns:p14="http://schemas.microsoft.com/office/powerpoint/2010/main" val="394001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E2742A-A9AA-4AF4-89E2-F42C44749922}" type="slidenum">
              <a:rPr lang="en-US" smtClean="0"/>
              <a:t>7</a:t>
            </a:fld>
            <a:endParaRPr lang="en-US"/>
          </a:p>
        </p:txBody>
      </p:sp>
    </p:spTree>
    <p:extLst>
      <p:ext uri="{BB962C8B-B14F-4D97-AF65-F5344CB8AC3E}">
        <p14:creationId xmlns:p14="http://schemas.microsoft.com/office/powerpoint/2010/main" val="3952349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marL="0" lvl="0" indent="0" algn="l" rtl="0">
              <a:spcBef>
                <a:spcPts val="0"/>
              </a:spcBef>
              <a:spcAft>
                <a:spcPts val="0"/>
              </a:spcAft>
              <a:buClr>
                <a:schemeClr val="dk1"/>
              </a:buClr>
              <a:buSzPts val="1200"/>
              <a:buFont typeface="Calibri"/>
              <a:buNone/>
            </a:pPr>
            <a:endParaRPr lang="en-US" dirty="0"/>
          </a:p>
        </p:txBody>
      </p:sp>
      <p:sp>
        <p:nvSpPr>
          <p:cNvPr id="322" name="Google Shape;322;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6298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marL="0" lvl="0" indent="0" algn="l" rtl="0">
              <a:spcBef>
                <a:spcPts val="0"/>
              </a:spcBef>
              <a:spcAft>
                <a:spcPts val="0"/>
              </a:spcAft>
              <a:buClr>
                <a:schemeClr val="dk1"/>
              </a:buClr>
              <a:buSzPts val="1100"/>
              <a:buFont typeface="Arial"/>
              <a:buNone/>
            </a:pPr>
            <a:endParaRPr lang="en-US" sz="800" dirty="0"/>
          </a:p>
        </p:txBody>
      </p:sp>
      <p:sp>
        <p:nvSpPr>
          <p:cNvPr id="322" name="Google Shape;322;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0601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B1B07-7BCF-B1C4-AB30-2C165D48D5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33301-9E55-3192-F43A-729C5D226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8D352-8328-31F8-1084-D10CE4E179DC}"/>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5" name="Footer Placeholder 4">
            <a:extLst>
              <a:ext uri="{FF2B5EF4-FFF2-40B4-BE49-F238E27FC236}">
                <a16:creationId xmlns:a16="http://schemas.microsoft.com/office/drawing/2014/main" id="{13EFC665-B3ED-87C3-8E76-B54B8F662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B9F6C-11E4-6C8C-A986-8DB4BAFA09E7}"/>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2783059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A5EA-2F73-7833-B6A7-2630F39E35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ABF502-7F03-E8A9-F226-71EE892086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E3465-30EF-ACE5-7CA9-3BA36146A7EB}"/>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5" name="Footer Placeholder 4">
            <a:extLst>
              <a:ext uri="{FF2B5EF4-FFF2-40B4-BE49-F238E27FC236}">
                <a16:creationId xmlns:a16="http://schemas.microsoft.com/office/drawing/2014/main" id="{5ED848DD-14D8-E772-A1ED-7AE27D524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C39C4-EF92-8939-784F-4F9D539913B7}"/>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867384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51CCC7-E3A4-BF17-0A42-2A95CFA445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BA3160-5571-70F6-C840-663C93719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25364-A4CA-ED6F-E7AB-B636BB56252C}"/>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5" name="Footer Placeholder 4">
            <a:extLst>
              <a:ext uri="{FF2B5EF4-FFF2-40B4-BE49-F238E27FC236}">
                <a16:creationId xmlns:a16="http://schemas.microsoft.com/office/drawing/2014/main" id="{B4E8DE58-D682-77C2-4E89-143715617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0491A-7721-73B1-413C-51A55153E219}"/>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91892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AF12-F93A-F363-7F6E-B58D71FBC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4A5CA-FD65-3DFE-DD0C-B62C7D0C11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8CE39-546C-80E6-E0E1-426C37200820}"/>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5" name="Footer Placeholder 4">
            <a:extLst>
              <a:ext uri="{FF2B5EF4-FFF2-40B4-BE49-F238E27FC236}">
                <a16:creationId xmlns:a16="http://schemas.microsoft.com/office/drawing/2014/main" id="{1F5E1DAE-9FAF-C5E3-055A-6F5AD9BB2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56E90-A7F9-2801-6FD9-BB3298F815F4}"/>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237520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18E5-CC9C-755B-B5E5-5B1CC7B460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E6C49E-4281-40F2-CB6F-DF317B4991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953D43-6D17-8A52-C54D-69F6F5E3266E}"/>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5" name="Footer Placeholder 4">
            <a:extLst>
              <a:ext uri="{FF2B5EF4-FFF2-40B4-BE49-F238E27FC236}">
                <a16:creationId xmlns:a16="http://schemas.microsoft.com/office/drawing/2014/main" id="{0F83C677-CA89-3787-1AAB-1EE6025B1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E5837-324E-FAF7-40B1-852D1D432AA3}"/>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330856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00720-0002-0A82-DF0E-1AAFAD921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32711E-B537-D988-0676-435DD3A5C8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E1747E-7E2A-D558-6C10-B3BB9DDA1F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A4B925-6349-2E32-F3F7-1E07D4405579}"/>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6" name="Footer Placeholder 5">
            <a:extLst>
              <a:ext uri="{FF2B5EF4-FFF2-40B4-BE49-F238E27FC236}">
                <a16:creationId xmlns:a16="http://schemas.microsoft.com/office/drawing/2014/main" id="{D6988BE2-3BC4-CAA2-AA02-ADDE2ED62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8F3F6-9C89-1A1E-D480-F31D005772E2}"/>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1359485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D1AD-8170-9046-346B-FCC551FEE2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03A525-EE1C-EB3F-F274-27324F1EB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370BE5-1378-51F2-ABB5-E401C3E92B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408B5-4F1D-757B-E305-925AD97F3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8C00E1-1C60-4023-B851-9E2C4615C0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E96166-A0E1-7ACF-3EFD-7F6968024F7A}"/>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8" name="Footer Placeholder 7">
            <a:extLst>
              <a:ext uri="{FF2B5EF4-FFF2-40B4-BE49-F238E27FC236}">
                <a16:creationId xmlns:a16="http://schemas.microsoft.com/office/drawing/2014/main" id="{D9AD41A7-3A6B-D138-E24F-30F0BE8973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754A29-50A1-0429-4C70-CFF948318696}"/>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1372144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DB9AC-4282-DBD6-9B72-BB0330A731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D5B691-CB69-FC93-C849-2F7188EA10CC}"/>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4" name="Footer Placeholder 3">
            <a:extLst>
              <a:ext uri="{FF2B5EF4-FFF2-40B4-BE49-F238E27FC236}">
                <a16:creationId xmlns:a16="http://schemas.microsoft.com/office/drawing/2014/main" id="{D80A1792-096C-737C-740D-5AFCD72030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D4421E-8325-CB36-AE85-9E6AC90B06CB}"/>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16978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26E18-D79D-7CA9-4E00-54119EC34CD6}"/>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3" name="Footer Placeholder 2">
            <a:extLst>
              <a:ext uri="{FF2B5EF4-FFF2-40B4-BE49-F238E27FC236}">
                <a16:creationId xmlns:a16="http://schemas.microsoft.com/office/drawing/2014/main" id="{8FCCF591-4280-A833-2BC7-209BF72B6C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C1A40F-1987-2302-824C-A43020266673}"/>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305705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3955-D4C7-7048-A288-AFDBC7FDF4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9DDF3C-984C-DA86-C3BB-09746AD530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F19EB-96F3-9621-E9DD-70DFD6CFB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400FE-88D3-6210-6EFA-AC5FA6FC2395}"/>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6" name="Footer Placeholder 5">
            <a:extLst>
              <a:ext uri="{FF2B5EF4-FFF2-40B4-BE49-F238E27FC236}">
                <a16:creationId xmlns:a16="http://schemas.microsoft.com/office/drawing/2014/main" id="{19761FE7-284B-6452-A752-5DAD7B027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23DF5-69B7-DB53-B6E4-E779A40C8C28}"/>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3943073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38AC3-26F6-3E56-A391-64CA62EE7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DD2A31-FCCD-D6AD-7D11-F96EF6BF0E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343C4-CDF3-C5BA-840C-56DD3F427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8DB3C-6EA1-4E69-305E-04CA11C2FBC7}"/>
              </a:ext>
            </a:extLst>
          </p:cNvPr>
          <p:cNvSpPr>
            <a:spLocks noGrp="1"/>
          </p:cNvSpPr>
          <p:nvPr>
            <p:ph type="dt" sz="half" idx="10"/>
          </p:nvPr>
        </p:nvSpPr>
        <p:spPr/>
        <p:txBody>
          <a:bodyPr/>
          <a:lstStyle/>
          <a:p>
            <a:fld id="{9985CD46-4091-458F-A6D8-8683279204FB}" type="datetimeFigureOut">
              <a:rPr lang="en-US" smtClean="0"/>
              <a:t>6/19/2023</a:t>
            </a:fld>
            <a:endParaRPr lang="en-US"/>
          </a:p>
        </p:txBody>
      </p:sp>
      <p:sp>
        <p:nvSpPr>
          <p:cNvPr id="6" name="Footer Placeholder 5">
            <a:extLst>
              <a:ext uri="{FF2B5EF4-FFF2-40B4-BE49-F238E27FC236}">
                <a16:creationId xmlns:a16="http://schemas.microsoft.com/office/drawing/2014/main" id="{C92677F9-2986-1FDB-8C28-E2E2B924C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93C07-50C0-2192-83B4-67C34D1A5BE1}"/>
              </a:ext>
            </a:extLst>
          </p:cNvPr>
          <p:cNvSpPr>
            <a:spLocks noGrp="1"/>
          </p:cNvSpPr>
          <p:nvPr>
            <p:ph type="sldNum" sz="quarter" idx="12"/>
          </p:nvPr>
        </p:nvSpPr>
        <p:spPr/>
        <p:txBody>
          <a:bodyPr/>
          <a:lstStyle/>
          <a:p>
            <a:fld id="{1538FD59-AF5E-4F3A-8626-EDFC948CA0E8}" type="slidenum">
              <a:rPr lang="en-US" smtClean="0"/>
              <a:t>‹#›</a:t>
            </a:fld>
            <a:endParaRPr lang="en-US"/>
          </a:p>
        </p:txBody>
      </p:sp>
    </p:spTree>
    <p:extLst>
      <p:ext uri="{BB962C8B-B14F-4D97-AF65-F5344CB8AC3E}">
        <p14:creationId xmlns:p14="http://schemas.microsoft.com/office/powerpoint/2010/main" val="2228970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CD685E-9A4F-9E95-709E-F29EE8C4F2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E0203A-6058-BAB0-9423-CAF99E3A8E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FC026-79DF-8A74-94D2-9BAD86388D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5CD46-4091-458F-A6D8-8683279204FB}" type="datetimeFigureOut">
              <a:rPr lang="en-US" smtClean="0"/>
              <a:t>6/19/2023</a:t>
            </a:fld>
            <a:endParaRPr lang="en-US"/>
          </a:p>
        </p:txBody>
      </p:sp>
      <p:sp>
        <p:nvSpPr>
          <p:cNvPr id="5" name="Footer Placeholder 4">
            <a:extLst>
              <a:ext uri="{FF2B5EF4-FFF2-40B4-BE49-F238E27FC236}">
                <a16:creationId xmlns:a16="http://schemas.microsoft.com/office/drawing/2014/main" id="{106C338F-ABFB-94E8-6859-024D14CD46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10E63C-712B-35A7-CA88-D090277359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8FD59-AF5E-4F3A-8626-EDFC948CA0E8}" type="slidenum">
              <a:rPr lang="en-US" smtClean="0"/>
              <a:t>‹#›</a:t>
            </a:fld>
            <a:endParaRPr lang="en-US"/>
          </a:p>
        </p:txBody>
      </p:sp>
    </p:spTree>
    <p:extLst>
      <p:ext uri="{BB962C8B-B14F-4D97-AF65-F5344CB8AC3E}">
        <p14:creationId xmlns:p14="http://schemas.microsoft.com/office/powerpoint/2010/main" val="2234993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hyperlink" Target="https://multimodal-react.github.io/" TargetMode="External"/><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12.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vlp-tutorial.github.io/"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42AE-E0D3-BAF3-AADF-CB0F2DFADF56}"/>
              </a:ext>
            </a:extLst>
          </p:cNvPr>
          <p:cNvSpPr>
            <a:spLocks noGrp="1"/>
          </p:cNvSpPr>
          <p:nvPr>
            <p:ph type="ctrTitle"/>
          </p:nvPr>
        </p:nvSpPr>
        <p:spPr>
          <a:xfrm>
            <a:off x="1524000" y="1891923"/>
            <a:ext cx="9144000" cy="1074001"/>
          </a:xfrm>
        </p:spPr>
        <p:txBody>
          <a:bodyPr/>
          <a:lstStyle/>
          <a:p>
            <a:r>
              <a:rPr lang="en-US" dirty="0"/>
              <a:t>Multimodal Agents</a:t>
            </a:r>
          </a:p>
        </p:txBody>
      </p:sp>
      <p:sp>
        <p:nvSpPr>
          <p:cNvPr id="3" name="Subtitle 2">
            <a:extLst>
              <a:ext uri="{FF2B5EF4-FFF2-40B4-BE49-F238E27FC236}">
                <a16:creationId xmlns:a16="http://schemas.microsoft.com/office/drawing/2014/main" id="{D432A3A8-1887-C810-B50E-950336FE15D4}"/>
              </a:ext>
            </a:extLst>
          </p:cNvPr>
          <p:cNvSpPr>
            <a:spLocks noGrp="1"/>
          </p:cNvSpPr>
          <p:nvPr>
            <p:ph type="subTitle" idx="1"/>
          </p:nvPr>
        </p:nvSpPr>
        <p:spPr>
          <a:xfrm>
            <a:off x="1524000" y="3058000"/>
            <a:ext cx="9144000" cy="1655762"/>
          </a:xfrm>
        </p:spPr>
        <p:txBody>
          <a:bodyPr/>
          <a:lstStyle/>
          <a:p>
            <a:r>
              <a:rPr lang="en-US" dirty="0"/>
              <a:t>Chaining Multimodal Experts with LLMs</a:t>
            </a:r>
          </a:p>
        </p:txBody>
      </p:sp>
      <p:pic>
        <p:nvPicPr>
          <p:cNvPr id="1026" name="Picture 2">
            <a:extLst>
              <a:ext uri="{FF2B5EF4-FFF2-40B4-BE49-F238E27FC236}">
                <a16:creationId xmlns:a16="http://schemas.microsoft.com/office/drawing/2014/main" id="{E119EBB8-6B76-AF52-1A87-7FDD2FF76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4"/>
            <a:ext cx="3898964" cy="13940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68266-271B-5299-2453-C2D16ED6B119}"/>
              </a:ext>
            </a:extLst>
          </p:cNvPr>
          <p:cNvSpPr txBox="1"/>
          <p:nvPr/>
        </p:nvSpPr>
        <p:spPr>
          <a:xfrm>
            <a:off x="3047560" y="3827600"/>
            <a:ext cx="6096880" cy="1585049"/>
          </a:xfrm>
          <a:prstGeom prst="rect">
            <a:avLst/>
          </a:prstGeom>
          <a:noFill/>
        </p:spPr>
        <p:txBody>
          <a:bodyPr wrap="square">
            <a:spAutoFit/>
          </a:bodyPr>
          <a:lstStyle/>
          <a:p>
            <a:pPr algn="ctr" rtl="0">
              <a:spcBef>
                <a:spcPts val="0"/>
              </a:spcBef>
              <a:spcAft>
                <a:spcPts val="0"/>
              </a:spcAft>
            </a:pPr>
            <a:r>
              <a:rPr lang="en-US" sz="1800" b="0" i="0" u="none" strike="noStrike" dirty="0" err="1">
                <a:solidFill>
                  <a:srgbClr val="000000"/>
                </a:solidFill>
                <a:effectLst/>
                <a:latin typeface="Calibri" panose="020F0502020204030204" pitchFamily="34" charset="0"/>
              </a:rPr>
              <a:t>Linjie</a:t>
            </a:r>
            <a:r>
              <a:rPr lang="en-US" sz="1800" b="0" i="0" u="none" strike="noStrike" dirty="0">
                <a:solidFill>
                  <a:srgbClr val="000000"/>
                </a:solidFill>
                <a:effectLst/>
                <a:latin typeface="Calibri" panose="020F0502020204030204" pitchFamily="34" charset="0"/>
              </a:rPr>
              <a:t> Li</a:t>
            </a:r>
            <a:endParaRPr lang="en-US" b="0" dirty="0">
              <a:effectLst/>
            </a:endParaRPr>
          </a:p>
          <a:p>
            <a:pPr algn="ctr" rtl="0">
              <a:spcBef>
                <a:spcPts val="1000"/>
              </a:spcBef>
              <a:spcAft>
                <a:spcPts val="0"/>
              </a:spcAft>
            </a:pPr>
            <a:r>
              <a:rPr lang="en-US" sz="1800" b="0" i="0" u="none" strike="noStrike" dirty="0">
                <a:solidFill>
                  <a:srgbClr val="000000"/>
                </a:solidFill>
                <a:effectLst/>
                <a:latin typeface="Calibri" panose="020F0502020204030204" pitchFamily="34" charset="0"/>
              </a:rPr>
              <a:t>Senior Researcher</a:t>
            </a:r>
          </a:p>
          <a:p>
            <a:pPr algn="ctr" rtl="0">
              <a:spcBef>
                <a:spcPts val="1000"/>
              </a:spcBef>
              <a:spcAft>
                <a:spcPts val="0"/>
              </a:spcAft>
            </a:pPr>
            <a:r>
              <a:rPr lang="en-US" dirty="0">
                <a:solidFill>
                  <a:srgbClr val="000000"/>
                </a:solidFill>
                <a:latin typeface="Calibri" panose="020F0502020204030204" pitchFamily="34" charset="0"/>
              </a:rPr>
              <a:t>Microsoft</a:t>
            </a:r>
            <a:endParaRPr lang="en-US" b="0" dirty="0">
              <a:effectLst/>
            </a:endParaRPr>
          </a:p>
          <a:p>
            <a:pPr algn="ctr" rtl="0">
              <a:spcBef>
                <a:spcPts val="1000"/>
              </a:spcBef>
              <a:spcAft>
                <a:spcPts val="0"/>
              </a:spcAft>
            </a:pPr>
            <a:r>
              <a:rPr lang="en-US" sz="1800" b="0" i="0" u="none" strike="noStrike" dirty="0">
                <a:solidFill>
                  <a:srgbClr val="000000"/>
                </a:solidFill>
                <a:effectLst/>
                <a:latin typeface="Calibri" panose="020F0502020204030204" pitchFamily="34" charset="0"/>
              </a:rPr>
              <a:t>6/19/2023</a:t>
            </a:r>
            <a:endParaRPr lang="en-US" dirty="0"/>
          </a:p>
        </p:txBody>
      </p:sp>
    </p:spTree>
    <p:extLst>
      <p:ext uri="{BB962C8B-B14F-4D97-AF65-F5344CB8AC3E}">
        <p14:creationId xmlns:p14="http://schemas.microsoft.com/office/powerpoint/2010/main" val="1100625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8" name="Google Shape;328;p9"/>
          <p:cNvSpPr txBox="1"/>
          <p:nvPr/>
        </p:nvSpPr>
        <p:spPr>
          <a:xfrm>
            <a:off x="613323" y="1429180"/>
            <a:ext cx="11169652" cy="6927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Multimodal </a:t>
            </a:r>
            <a:r>
              <a:rPr lang="en-US" altLang="zh-CN" sz="2400" b="0" i="0" u="none" strike="noStrike" cap="none" dirty="0">
                <a:solidFill>
                  <a:schemeClr val="dk1"/>
                </a:solidFill>
                <a:latin typeface="Calibri"/>
                <a:ea typeface="Calibri"/>
                <a:cs typeface="Calibri"/>
                <a:sym typeface="Calibri"/>
              </a:rPr>
              <a:t>Agents</a:t>
            </a:r>
            <a:endParaRPr sz="2400" b="0" i="0" u="none" strike="noStrike" cap="none" dirty="0">
              <a:solidFill>
                <a:schemeClr val="dk1"/>
              </a:solidFill>
              <a:latin typeface="Calibri"/>
              <a:ea typeface="Calibri"/>
              <a:cs typeface="Calibri"/>
              <a:sym typeface="Calibri"/>
            </a:endParaRPr>
          </a:p>
        </p:txBody>
      </p:sp>
      <p:sp>
        <p:nvSpPr>
          <p:cNvPr id="330" name="Google Shape;330;p9"/>
          <p:cNvSpPr txBox="1"/>
          <p:nvPr/>
        </p:nvSpPr>
        <p:spPr>
          <a:xfrm>
            <a:off x="636516" y="5957747"/>
            <a:ext cx="10931298" cy="52326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Multimodal experts as tools for advanced multimodal reasoning and action</a:t>
            </a:r>
            <a:endParaRPr dirty="0"/>
          </a:p>
        </p:txBody>
      </p:sp>
      <p:sp>
        <p:nvSpPr>
          <p:cNvPr id="21" name="Google Shape;408;p9">
            <a:extLst>
              <a:ext uri="{FF2B5EF4-FFF2-40B4-BE49-F238E27FC236}">
                <a16:creationId xmlns:a16="http://schemas.microsoft.com/office/drawing/2014/main" id="{0F2E9050-B7DD-5B31-D46D-E800DB2654F9}"/>
              </a:ext>
            </a:extLst>
          </p:cNvPr>
          <p:cNvSpPr/>
          <p:nvPr/>
        </p:nvSpPr>
        <p:spPr>
          <a:xfrm>
            <a:off x="923039" y="3595675"/>
            <a:ext cx="11169652" cy="363656"/>
          </a:xfrm>
          <a:prstGeom prst="rightArrow">
            <a:avLst>
              <a:gd name="adj1" fmla="val 50000"/>
              <a:gd name="adj2" fmla="val 50000"/>
            </a:avLst>
          </a:prstGeom>
          <a:solidFill>
            <a:srgbClr val="4472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cxnSp>
        <p:nvCxnSpPr>
          <p:cNvPr id="22" name="Google Shape;409;p9">
            <a:extLst>
              <a:ext uri="{FF2B5EF4-FFF2-40B4-BE49-F238E27FC236}">
                <a16:creationId xmlns:a16="http://schemas.microsoft.com/office/drawing/2014/main" id="{DE1A5D01-C286-3C6B-D6B1-97DC02EF6BE3}"/>
              </a:ext>
            </a:extLst>
          </p:cNvPr>
          <p:cNvCxnSpPr/>
          <p:nvPr/>
        </p:nvCxnSpPr>
        <p:spPr>
          <a:xfrm>
            <a:off x="1078995" y="3490552"/>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23" name="Google Shape;410;p9">
            <a:extLst>
              <a:ext uri="{FF2B5EF4-FFF2-40B4-BE49-F238E27FC236}">
                <a16:creationId xmlns:a16="http://schemas.microsoft.com/office/drawing/2014/main" id="{8DC6A946-72C0-B466-EACE-3F964C2ECFA7}"/>
              </a:ext>
            </a:extLst>
          </p:cNvPr>
          <p:cNvSpPr txBox="1"/>
          <p:nvPr/>
        </p:nvSpPr>
        <p:spPr>
          <a:xfrm>
            <a:off x="331028" y="3163794"/>
            <a:ext cx="146304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latin typeface="Calibri"/>
                <a:ea typeface="Calibri"/>
                <a:cs typeface="Calibri"/>
                <a:sym typeface="Calibri"/>
              </a:rPr>
              <a:t>VisualChatGPT</a:t>
            </a:r>
            <a:endParaRPr sz="1600" dirty="0">
              <a:solidFill>
                <a:srgbClr val="000000"/>
              </a:solidFill>
              <a:latin typeface="Calibri"/>
              <a:ea typeface="Calibri"/>
              <a:cs typeface="Calibri"/>
              <a:sym typeface="Calibri"/>
            </a:endParaRPr>
          </a:p>
        </p:txBody>
      </p:sp>
      <p:cxnSp>
        <p:nvCxnSpPr>
          <p:cNvPr id="24" name="Google Shape;411;p9">
            <a:extLst>
              <a:ext uri="{FF2B5EF4-FFF2-40B4-BE49-F238E27FC236}">
                <a16:creationId xmlns:a16="http://schemas.microsoft.com/office/drawing/2014/main" id="{ED8E02E2-EF68-8749-0534-C57316253976}"/>
              </a:ext>
            </a:extLst>
          </p:cNvPr>
          <p:cNvCxnSpPr/>
          <p:nvPr/>
        </p:nvCxnSpPr>
        <p:spPr>
          <a:xfrm>
            <a:off x="1649821" y="3860544"/>
            <a:ext cx="0" cy="205200"/>
          </a:xfrm>
          <a:prstGeom prst="straightConnector1">
            <a:avLst/>
          </a:prstGeom>
          <a:noFill/>
          <a:ln w="22225" cap="flat" cmpd="sng">
            <a:solidFill>
              <a:srgbClr val="4472C4"/>
            </a:solidFill>
            <a:prstDash val="solid"/>
            <a:miter lim="800000"/>
            <a:headEnd type="none" w="sm" len="sm"/>
            <a:tailEnd type="none" w="sm" len="sm"/>
          </a:ln>
        </p:spPr>
      </p:cxnSp>
      <p:cxnSp>
        <p:nvCxnSpPr>
          <p:cNvPr id="25" name="Google Shape;412;p9">
            <a:extLst>
              <a:ext uri="{FF2B5EF4-FFF2-40B4-BE49-F238E27FC236}">
                <a16:creationId xmlns:a16="http://schemas.microsoft.com/office/drawing/2014/main" id="{43D360ED-BA09-2EF0-06EB-9041478496B2}"/>
              </a:ext>
            </a:extLst>
          </p:cNvPr>
          <p:cNvCxnSpPr/>
          <p:nvPr/>
        </p:nvCxnSpPr>
        <p:spPr>
          <a:xfrm>
            <a:off x="2530874" y="3490549"/>
            <a:ext cx="0" cy="205200"/>
          </a:xfrm>
          <a:prstGeom prst="straightConnector1">
            <a:avLst/>
          </a:prstGeom>
          <a:noFill/>
          <a:ln w="22225" cap="flat" cmpd="sng">
            <a:solidFill>
              <a:srgbClr val="4472C4"/>
            </a:solidFill>
            <a:prstDash val="solid"/>
            <a:miter lim="800000"/>
            <a:headEnd type="none" w="sm" len="sm"/>
            <a:tailEnd type="none" w="sm" len="sm"/>
          </a:ln>
        </p:spPr>
      </p:cxnSp>
      <p:cxnSp>
        <p:nvCxnSpPr>
          <p:cNvPr id="26" name="Google Shape;413;p9">
            <a:extLst>
              <a:ext uri="{FF2B5EF4-FFF2-40B4-BE49-F238E27FC236}">
                <a16:creationId xmlns:a16="http://schemas.microsoft.com/office/drawing/2014/main" id="{D13A090E-7E5A-00BC-F66B-C7FF24926777}"/>
              </a:ext>
            </a:extLst>
          </p:cNvPr>
          <p:cNvCxnSpPr/>
          <p:nvPr/>
        </p:nvCxnSpPr>
        <p:spPr>
          <a:xfrm>
            <a:off x="3433451" y="3860544"/>
            <a:ext cx="0" cy="205200"/>
          </a:xfrm>
          <a:prstGeom prst="straightConnector1">
            <a:avLst/>
          </a:prstGeom>
          <a:noFill/>
          <a:ln w="22225" cap="flat" cmpd="sng">
            <a:solidFill>
              <a:srgbClr val="4472C4"/>
            </a:solidFill>
            <a:prstDash val="solid"/>
            <a:miter lim="800000"/>
            <a:headEnd type="none" w="sm" len="sm"/>
            <a:tailEnd type="none" w="sm" len="sm"/>
          </a:ln>
        </p:spPr>
      </p:cxnSp>
      <p:cxnSp>
        <p:nvCxnSpPr>
          <p:cNvPr id="27" name="Google Shape;414;p9">
            <a:extLst>
              <a:ext uri="{FF2B5EF4-FFF2-40B4-BE49-F238E27FC236}">
                <a16:creationId xmlns:a16="http://schemas.microsoft.com/office/drawing/2014/main" id="{06B316DE-5EF5-B46B-5900-31CCA60B97EE}"/>
              </a:ext>
            </a:extLst>
          </p:cNvPr>
          <p:cNvCxnSpPr/>
          <p:nvPr/>
        </p:nvCxnSpPr>
        <p:spPr>
          <a:xfrm>
            <a:off x="4252728" y="3490549"/>
            <a:ext cx="0" cy="205200"/>
          </a:xfrm>
          <a:prstGeom prst="straightConnector1">
            <a:avLst/>
          </a:prstGeom>
          <a:noFill/>
          <a:ln w="22225" cap="flat" cmpd="sng">
            <a:solidFill>
              <a:srgbClr val="4472C4"/>
            </a:solidFill>
            <a:prstDash val="solid"/>
            <a:miter lim="800000"/>
            <a:headEnd type="none" w="sm" len="sm"/>
            <a:tailEnd type="none" w="sm" len="sm"/>
          </a:ln>
        </p:spPr>
      </p:cxnSp>
      <p:cxnSp>
        <p:nvCxnSpPr>
          <p:cNvPr id="28" name="Google Shape;415;p9">
            <a:extLst>
              <a:ext uri="{FF2B5EF4-FFF2-40B4-BE49-F238E27FC236}">
                <a16:creationId xmlns:a16="http://schemas.microsoft.com/office/drawing/2014/main" id="{593D7A7B-762D-064C-5C66-AAA54BB5E493}"/>
              </a:ext>
            </a:extLst>
          </p:cNvPr>
          <p:cNvCxnSpPr/>
          <p:nvPr/>
        </p:nvCxnSpPr>
        <p:spPr>
          <a:xfrm>
            <a:off x="5259844" y="3860544"/>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29" name="Google Shape;416;p9">
            <a:extLst>
              <a:ext uri="{FF2B5EF4-FFF2-40B4-BE49-F238E27FC236}">
                <a16:creationId xmlns:a16="http://schemas.microsoft.com/office/drawing/2014/main" id="{08C6162B-28BF-788E-ACF1-F398FAF0B33C}"/>
              </a:ext>
            </a:extLst>
          </p:cNvPr>
          <p:cNvSpPr txBox="1"/>
          <p:nvPr/>
        </p:nvSpPr>
        <p:spPr>
          <a:xfrm>
            <a:off x="838782" y="4029150"/>
            <a:ext cx="146304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latin typeface="Calibri"/>
                <a:ea typeface="Calibri"/>
                <a:cs typeface="Calibri"/>
                <a:sym typeface="Calibri"/>
              </a:rPr>
              <a:t>MM-</a:t>
            </a:r>
            <a:r>
              <a:rPr lang="en-US" sz="1600" dirty="0" err="1">
                <a:latin typeface="Calibri"/>
                <a:ea typeface="Calibri"/>
                <a:cs typeface="Calibri"/>
                <a:sym typeface="Calibri"/>
              </a:rPr>
              <a:t>ReAct</a:t>
            </a:r>
            <a:endParaRPr lang="en-US" sz="1600" dirty="0">
              <a:solidFill>
                <a:srgbClr val="000000"/>
              </a:solidFill>
              <a:latin typeface="Calibri"/>
              <a:ea typeface="Calibri"/>
              <a:cs typeface="Calibri"/>
              <a:sym typeface="Calibri"/>
            </a:endParaRPr>
          </a:p>
        </p:txBody>
      </p:sp>
      <p:sp>
        <p:nvSpPr>
          <p:cNvPr id="30" name="Google Shape;419;p9">
            <a:extLst>
              <a:ext uri="{FF2B5EF4-FFF2-40B4-BE49-F238E27FC236}">
                <a16:creationId xmlns:a16="http://schemas.microsoft.com/office/drawing/2014/main" id="{3BBF9EFC-4BB4-9D46-9EC8-C1525F98E93B}"/>
              </a:ext>
            </a:extLst>
          </p:cNvPr>
          <p:cNvSpPr txBox="1"/>
          <p:nvPr/>
        </p:nvSpPr>
        <p:spPr>
          <a:xfrm>
            <a:off x="1799354" y="3164099"/>
            <a:ext cx="146304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latin typeface="Calibri"/>
                <a:ea typeface="Calibri"/>
                <a:cs typeface="Calibri"/>
                <a:sym typeface="Calibri"/>
              </a:rPr>
              <a:t>ViperGPT</a:t>
            </a:r>
            <a:endParaRPr sz="1600" dirty="0">
              <a:solidFill>
                <a:srgbClr val="000000"/>
              </a:solidFill>
              <a:latin typeface="Calibri"/>
              <a:ea typeface="Calibri"/>
              <a:cs typeface="Calibri"/>
              <a:sym typeface="Calibri"/>
            </a:endParaRPr>
          </a:p>
        </p:txBody>
      </p:sp>
      <p:sp>
        <p:nvSpPr>
          <p:cNvPr id="31" name="Google Shape;420;p9">
            <a:extLst>
              <a:ext uri="{FF2B5EF4-FFF2-40B4-BE49-F238E27FC236}">
                <a16:creationId xmlns:a16="http://schemas.microsoft.com/office/drawing/2014/main" id="{9AC4C827-3A46-3D73-4831-29124174C71F}"/>
              </a:ext>
            </a:extLst>
          </p:cNvPr>
          <p:cNvSpPr txBox="1"/>
          <p:nvPr/>
        </p:nvSpPr>
        <p:spPr>
          <a:xfrm>
            <a:off x="2701931" y="4029237"/>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latin typeface="Calibri"/>
                <a:ea typeface="Calibri"/>
                <a:cs typeface="Calibri"/>
                <a:sym typeface="Calibri"/>
              </a:rPr>
              <a:t>ChatCaptioner</a:t>
            </a:r>
            <a:endParaRPr sz="1600" dirty="0">
              <a:solidFill>
                <a:srgbClr val="000000"/>
              </a:solidFill>
              <a:latin typeface="Calibri"/>
              <a:ea typeface="Calibri"/>
              <a:cs typeface="Calibri"/>
              <a:sym typeface="Calibri"/>
            </a:endParaRPr>
          </a:p>
        </p:txBody>
      </p:sp>
      <p:sp>
        <p:nvSpPr>
          <p:cNvPr id="32" name="Google Shape;421;p9">
            <a:extLst>
              <a:ext uri="{FF2B5EF4-FFF2-40B4-BE49-F238E27FC236}">
                <a16:creationId xmlns:a16="http://schemas.microsoft.com/office/drawing/2014/main" id="{78B53C1E-65BB-765E-4566-212243EDC604}"/>
              </a:ext>
            </a:extLst>
          </p:cNvPr>
          <p:cNvSpPr txBox="1"/>
          <p:nvPr/>
        </p:nvSpPr>
        <p:spPr>
          <a:xfrm>
            <a:off x="3524033" y="3164099"/>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latin typeface="Calibri"/>
                <a:ea typeface="Calibri"/>
                <a:cs typeface="Calibri"/>
                <a:sym typeface="Calibri"/>
              </a:rPr>
              <a:t>TaskMatrix.AI</a:t>
            </a:r>
            <a:endParaRPr sz="1600" dirty="0">
              <a:solidFill>
                <a:srgbClr val="000000"/>
              </a:solidFill>
              <a:latin typeface="Calibri"/>
              <a:ea typeface="Calibri"/>
              <a:cs typeface="Calibri"/>
              <a:sym typeface="Calibri"/>
            </a:endParaRPr>
          </a:p>
        </p:txBody>
      </p:sp>
      <p:sp>
        <p:nvSpPr>
          <p:cNvPr id="33" name="Google Shape;422;p9">
            <a:extLst>
              <a:ext uri="{FF2B5EF4-FFF2-40B4-BE49-F238E27FC236}">
                <a16:creationId xmlns:a16="http://schemas.microsoft.com/office/drawing/2014/main" id="{7FCB4943-53BD-A68C-4B6C-D6C35E168F62}"/>
              </a:ext>
            </a:extLst>
          </p:cNvPr>
          <p:cNvSpPr txBox="1"/>
          <p:nvPr/>
        </p:nvSpPr>
        <p:spPr>
          <a:xfrm>
            <a:off x="4528324" y="4029144"/>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latin typeface="Calibri"/>
                <a:ea typeface="Calibri"/>
                <a:cs typeface="Calibri"/>
                <a:sym typeface="Calibri"/>
              </a:rPr>
              <a:t>HuggingGPT</a:t>
            </a:r>
            <a:endParaRPr sz="1600" dirty="0">
              <a:solidFill>
                <a:srgbClr val="000000"/>
              </a:solidFill>
              <a:latin typeface="Calibri"/>
              <a:ea typeface="Calibri"/>
              <a:cs typeface="Calibri"/>
              <a:sym typeface="Calibri"/>
            </a:endParaRPr>
          </a:p>
        </p:txBody>
      </p:sp>
      <p:cxnSp>
        <p:nvCxnSpPr>
          <p:cNvPr id="34" name="Google Shape;423;p9">
            <a:extLst>
              <a:ext uri="{FF2B5EF4-FFF2-40B4-BE49-F238E27FC236}">
                <a16:creationId xmlns:a16="http://schemas.microsoft.com/office/drawing/2014/main" id="{747E34CF-72A9-3341-A8FF-6CDF0B7D3CCF}"/>
              </a:ext>
            </a:extLst>
          </p:cNvPr>
          <p:cNvCxnSpPr/>
          <p:nvPr/>
        </p:nvCxnSpPr>
        <p:spPr>
          <a:xfrm>
            <a:off x="6190594" y="3490570"/>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35" name="Google Shape;424;p9">
            <a:extLst>
              <a:ext uri="{FF2B5EF4-FFF2-40B4-BE49-F238E27FC236}">
                <a16:creationId xmlns:a16="http://schemas.microsoft.com/office/drawing/2014/main" id="{F8EECB28-A043-7F8F-E6B5-275FDEDEC7C6}"/>
              </a:ext>
            </a:extLst>
          </p:cNvPr>
          <p:cNvSpPr txBox="1"/>
          <p:nvPr/>
        </p:nvSpPr>
        <p:spPr>
          <a:xfrm>
            <a:off x="5430318" y="3164099"/>
            <a:ext cx="146304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latin typeface="Calibri"/>
                <a:ea typeface="Calibri"/>
                <a:cs typeface="Calibri"/>
                <a:sym typeface="Calibri"/>
              </a:rPr>
              <a:t>BMTools</a:t>
            </a:r>
            <a:endParaRPr sz="1600" dirty="0">
              <a:solidFill>
                <a:srgbClr val="000000"/>
              </a:solidFill>
              <a:latin typeface="Calibri"/>
              <a:ea typeface="Calibri"/>
              <a:cs typeface="Calibri"/>
              <a:sym typeface="Calibri"/>
            </a:endParaRPr>
          </a:p>
        </p:txBody>
      </p:sp>
      <p:cxnSp>
        <p:nvCxnSpPr>
          <p:cNvPr id="38" name="Google Shape;428;p9">
            <a:extLst>
              <a:ext uri="{FF2B5EF4-FFF2-40B4-BE49-F238E27FC236}">
                <a16:creationId xmlns:a16="http://schemas.microsoft.com/office/drawing/2014/main" id="{C5D7CE6C-2886-7EE3-5F43-9AABDF3C6CB9}"/>
              </a:ext>
            </a:extLst>
          </p:cNvPr>
          <p:cNvCxnSpPr/>
          <p:nvPr/>
        </p:nvCxnSpPr>
        <p:spPr>
          <a:xfrm>
            <a:off x="8151300" y="3490570"/>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39" name="Google Shape;429;p9">
            <a:extLst>
              <a:ext uri="{FF2B5EF4-FFF2-40B4-BE49-F238E27FC236}">
                <a16:creationId xmlns:a16="http://schemas.microsoft.com/office/drawing/2014/main" id="{30E92945-EFF5-B125-EF97-CD24A4A308DD}"/>
              </a:ext>
            </a:extLst>
          </p:cNvPr>
          <p:cNvSpPr txBox="1"/>
          <p:nvPr/>
        </p:nvSpPr>
        <p:spPr>
          <a:xfrm>
            <a:off x="7418179" y="3164099"/>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latin typeface="Calibri"/>
                <a:ea typeface="Calibri"/>
                <a:cs typeface="Calibri"/>
                <a:sym typeface="Calibri"/>
              </a:rPr>
              <a:t>IdealGPT</a:t>
            </a:r>
            <a:endParaRPr sz="1600" dirty="0">
              <a:solidFill>
                <a:srgbClr val="0000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0AE0DA55-11BE-33BE-4590-FEE1C1C33B29}"/>
              </a:ext>
            </a:extLst>
          </p:cNvPr>
          <p:cNvSpPr txBox="1"/>
          <p:nvPr/>
        </p:nvSpPr>
        <p:spPr>
          <a:xfrm>
            <a:off x="3883887" y="101601"/>
            <a:ext cx="6887368" cy="954107"/>
          </a:xfrm>
          <a:prstGeom prst="rect">
            <a:avLst/>
          </a:prstGeom>
          <a:noFill/>
        </p:spPr>
        <p:txBody>
          <a:bodyPr wrap="square">
            <a:spAutoFit/>
          </a:bodyPr>
          <a:lstStyle/>
          <a:p>
            <a:pPr rtl="0">
              <a:spcBef>
                <a:spcPts val="500"/>
              </a:spcBef>
              <a:spcAft>
                <a:spcPts val="0"/>
              </a:spcAft>
            </a:pPr>
            <a:r>
              <a:rPr lang="en-US" sz="2800" b="0" i="0" u="none" strike="noStrike" dirty="0">
                <a:solidFill>
                  <a:srgbClr val="000000"/>
                </a:solidFill>
                <a:effectLst/>
                <a:latin typeface="Calibri" panose="020F0502020204030204" pitchFamily="34" charset="0"/>
              </a:rPr>
              <a:t>Standalone models on finite scenarios </a:t>
            </a:r>
            <a:r>
              <a:rPr lang="en-US" sz="2800" dirty="0">
                <a:solidFill>
                  <a:srgbClr val="000000"/>
                </a:solidFill>
                <a:latin typeface="Calibri" panose="020F0502020204030204" pitchFamily="34" charset="0"/>
              </a:rPr>
              <a:t>=</a:t>
            </a:r>
            <a:r>
              <a:rPr lang="en-US" sz="2800" b="0" i="0" u="none" strike="noStrike" dirty="0">
                <a:solidFill>
                  <a:srgbClr val="000000"/>
                </a:solidFill>
                <a:effectLst/>
                <a:latin typeface="Calibri" panose="020F0502020204030204" pitchFamily="34" charset="0"/>
              </a:rPr>
              <a:t>&gt; </a:t>
            </a:r>
            <a:br>
              <a:rPr lang="en-US" sz="2800" b="0" i="0" u="none" strike="noStrike" dirty="0">
                <a:solidFill>
                  <a:srgbClr val="000000"/>
                </a:solidFill>
                <a:effectLst/>
                <a:latin typeface="Calibri" panose="020F0502020204030204" pitchFamily="34" charset="0"/>
              </a:rPr>
            </a:br>
            <a:r>
              <a:rPr lang="en-US" sz="2800" b="0" i="0" u="none" strike="noStrike" dirty="0">
                <a:solidFill>
                  <a:srgbClr val="000000"/>
                </a:solidFill>
                <a:effectLst/>
                <a:latin typeface="Calibri" panose="020F0502020204030204" pitchFamily="34" charset="0"/>
              </a:rPr>
              <a:t>Chaining tools for open problems</a:t>
            </a:r>
            <a:endParaRPr lang="en-US" sz="2800" b="0" dirty="0">
              <a:effectLst/>
            </a:endParaRPr>
          </a:p>
        </p:txBody>
      </p:sp>
      <p:sp>
        <p:nvSpPr>
          <p:cNvPr id="8" name="Title 4">
            <a:extLst>
              <a:ext uri="{FF2B5EF4-FFF2-40B4-BE49-F238E27FC236}">
                <a16:creationId xmlns:a16="http://schemas.microsoft.com/office/drawing/2014/main" id="{034BBEB0-FC0C-8B33-4B5E-AAF71AE10C49}"/>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New Paradigm</a:t>
            </a:r>
            <a:r>
              <a:rPr lang="en-US" sz="3400" b="1" dirty="0"/>
              <a:t>:</a:t>
            </a:r>
            <a:endParaRPr lang="en-US" sz="3400" dirty="0"/>
          </a:p>
        </p:txBody>
      </p:sp>
      <p:pic>
        <p:nvPicPr>
          <p:cNvPr id="3" name="Picture 2">
            <a:extLst>
              <a:ext uri="{FF2B5EF4-FFF2-40B4-BE49-F238E27FC236}">
                <a16:creationId xmlns:a16="http://schemas.microsoft.com/office/drawing/2014/main" id="{2D34BCF7-F609-ED77-AD9D-6FCDE492513B}"/>
              </a:ext>
            </a:extLst>
          </p:cNvPr>
          <p:cNvPicPr>
            <a:picLocks noChangeAspect="1"/>
          </p:cNvPicPr>
          <p:nvPr/>
        </p:nvPicPr>
        <p:blipFill>
          <a:blip r:embed="rId3"/>
          <a:stretch>
            <a:fillRect/>
          </a:stretch>
        </p:blipFill>
        <p:spPr>
          <a:xfrm>
            <a:off x="382242" y="2073402"/>
            <a:ext cx="1390612" cy="1081086"/>
          </a:xfrm>
          <a:prstGeom prst="rect">
            <a:avLst/>
          </a:prstGeom>
        </p:spPr>
      </p:pic>
      <p:pic>
        <p:nvPicPr>
          <p:cNvPr id="17" name="Picture 16">
            <a:extLst>
              <a:ext uri="{FF2B5EF4-FFF2-40B4-BE49-F238E27FC236}">
                <a16:creationId xmlns:a16="http://schemas.microsoft.com/office/drawing/2014/main" id="{509004F9-9808-0E66-B87F-AABBEAB5BBB7}"/>
              </a:ext>
            </a:extLst>
          </p:cNvPr>
          <p:cNvPicPr>
            <a:picLocks noChangeAspect="1"/>
          </p:cNvPicPr>
          <p:nvPr/>
        </p:nvPicPr>
        <p:blipFill>
          <a:blip r:embed="rId4"/>
          <a:stretch>
            <a:fillRect/>
          </a:stretch>
        </p:blipFill>
        <p:spPr>
          <a:xfrm>
            <a:off x="704871" y="4417272"/>
            <a:ext cx="1651608" cy="1017873"/>
          </a:xfrm>
          <a:prstGeom prst="rect">
            <a:avLst/>
          </a:prstGeom>
        </p:spPr>
      </p:pic>
      <p:pic>
        <p:nvPicPr>
          <p:cNvPr id="18" name="Picture 17">
            <a:extLst>
              <a:ext uri="{FF2B5EF4-FFF2-40B4-BE49-F238E27FC236}">
                <a16:creationId xmlns:a16="http://schemas.microsoft.com/office/drawing/2014/main" id="{956647B6-56DA-586D-4A0E-841D23893EFD}"/>
              </a:ext>
            </a:extLst>
          </p:cNvPr>
          <p:cNvPicPr>
            <a:picLocks noChangeAspect="1"/>
          </p:cNvPicPr>
          <p:nvPr/>
        </p:nvPicPr>
        <p:blipFill>
          <a:blip r:embed="rId5"/>
          <a:stretch>
            <a:fillRect/>
          </a:stretch>
        </p:blipFill>
        <p:spPr>
          <a:xfrm>
            <a:off x="1946068" y="2123236"/>
            <a:ext cx="1169611" cy="1025412"/>
          </a:xfrm>
          <a:prstGeom prst="rect">
            <a:avLst/>
          </a:prstGeom>
        </p:spPr>
      </p:pic>
      <p:pic>
        <p:nvPicPr>
          <p:cNvPr id="20" name="Picture 19">
            <a:extLst>
              <a:ext uri="{FF2B5EF4-FFF2-40B4-BE49-F238E27FC236}">
                <a16:creationId xmlns:a16="http://schemas.microsoft.com/office/drawing/2014/main" id="{E70298D0-A60C-66A7-0D52-B2BA3CFBCC38}"/>
              </a:ext>
            </a:extLst>
          </p:cNvPr>
          <p:cNvPicPr>
            <a:picLocks noChangeAspect="1"/>
          </p:cNvPicPr>
          <p:nvPr/>
        </p:nvPicPr>
        <p:blipFill>
          <a:blip r:embed="rId6"/>
          <a:stretch>
            <a:fillRect/>
          </a:stretch>
        </p:blipFill>
        <p:spPr>
          <a:xfrm>
            <a:off x="2755090" y="4357159"/>
            <a:ext cx="1374622" cy="1450990"/>
          </a:xfrm>
          <a:prstGeom prst="rect">
            <a:avLst/>
          </a:prstGeom>
        </p:spPr>
      </p:pic>
      <p:pic>
        <p:nvPicPr>
          <p:cNvPr id="40" name="Picture 39">
            <a:extLst>
              <a:ext uri="{FF2B5EF4-FFF2-40B4-BE49-F238E27FC236}">
                <a16:creationId xmlns:a16="http://schemas.microsoft.com/office/drawing/2014/main" id="{08CAED1A-EE16-FDF4-1993-C9C6F9F97AB4}"/>
              </a:ext>
            </a:extLst>
          </p:cNvPr>
          <p:cNvPicPr>
            <a:picLocks noChangeAspect="1"/>
          </p:cNvPicPr>
          <p:nvPr/>
        </p:nvPicPr>
        <p:blipFill>
          <a:blip r:embed="rId7"/>
          <a:stretch>
            <a:fillRect/>
          </a:stretch>
        </p:blipFill>
        <p:spPr>
          <a:xfrm>
            <a:off x="3297587" y="2137622"/>
            <a:ext cx="1900553" cy="1016735"/>
          </a:xfrm>
          <a:prstGeom prst="rect">
            <a:avLst/>
          </a:prstGeom>
        </p:spPr>
      </p:pic>
      <p:pic>
        <p:nvPicPr>
          <p:cNvPr id="42" name="Picture 41">
            <a:extLst>
              <a:ext uri="{FF2B5EF4-FFF2-40B4-BE49-F238E27FC236}">
                <a16:creationId xmlns:a16="http://schemas.microsoft.com/office/drawing/2014/main" id="{E1C0BF32-1AC5-A28A-079A-48647B60CCBE}"/>
              </a:ext>
            </a:extLst>
          </p:cNvPr>
          <p:cNvPicPr>
            <a:picLocks noChangeAspect="1"/>
          </p:cNvPicPr>
          <p:nvPr/>
        </p:nvPicPr>
        <p:blipFill>
          <a:blip r:embed="rId8"/>
          <a:stretch>
            <a:fillRect/>
          </a:stretch>
        </p:blipFill>
        <p:spPr>
          <a:xfrm>
            <a:off x="4223704" y="4465658"/>
            <a:ext cx="2072279" cy="921099"/>
          </a:xfrm>
          <a:prstGeom prst="rect">
            <a:avLst/>
          </a:prstGeom>
        </p:spPr>
      </p:pic>
      <p:pic>
        <p:nvPicPr>
          <p:cNvPr id="3074" name="Picture 2">
            <a:extLst>
              <a:ext uri="{FF2B5EF4-FFF2-40B4-BE49-F238E27FC236}">
                <a16:creationId xmlns:a16="http://schemas.microsoft.com/office/drawing/2014/main" id="{702FFFD9-DE9A-018A-C72D-36F2DD38D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9805" y="2241567"/>
            <a:ext cx="1841578" cy="929182"/>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Google Shape;415;p9">
            <a:extLst>
              <a:ext uri="{FF2B5EF4-FFF2-40B4-BE49-F238E27FC236}">
                <a16:creationId xmlns:a16="http://schemas.microsoft.com/office/drawing/2014/main" id="{37C496C5-87F6-0818-22F0-C19400F4F454}"/>
              </a:ext>
            </a:extLst>
          </p:cNvPr>
          <p:cNvCxnSpPr/>
          <p:nvPr/>
        </p:nvCxnSpPr>
        <p:spPr>
          <a:xfrm>
            <a:off x="7208591" y="3856033"/>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45" name="Google Shape;422;p9">
            <a:extLst>
              <a:ext uri="{FF2B5EF4-FFF2-40B4-BE49-F238E27FC236}">
                <a16:creationId xmlns:a16="http://schemas.microsoft.com/office/drawing/2014/main" id="{8A8D3BDD-870A-DC5F-7D31-791C5F4529FB}"/>
              </a:ext>
            </a:extLst>
          </p:cNvPr>
          <p:cNvSpPr txBox="1"/>
          <p:nvPr/>
        </p:nvSpPr>
        <p:spPr>
          <a:xfrm>
            <a:off x="6477071" y="4024633"/>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latin typeface="Calibri"/>
                <a:ea typeface="Calibri"/>
                <a:cs typeface="Calibri"/>
                <a:sym typeface="Calibri"/>
              </a:rPr>
              <a:t>Chameleon</a:t>
            </a:r>
            <a:endParaRPr sz="1600" dirty="0">
              <a:solidFill>
                <a:srgbClr val="000000"/>
              </a:solidFill>
              <a:latin typeface="Calibri"/>
              <a:ea typeface="Calibri"/>
              <a:cs typeface="Calibri"/>
              <a:sym typeface="Calibri"/>
            </a:endParaRPr>
          </a:p>
        </p:txBody>
      </p:sp>
      <p:sp>
        <p:nvSpPr>
          <p:cNvPr id="46" name="Google Shape;429;p9">
            <a:extLst>
              <a:ext uri="{FF2B5EF4-FFF2-40B4-BE49-F238E27FC236}">
                <a16:creationId xmlns:a16="http://schemas.microsoft.com/office/drawing/2014/main" id="{004BF11D-D0C9-68E3-89D1-C9543A3A7D72}"/>
              </a:ext>
            </a:extLst>
          </p:cNvPr>
          <p:cNvSpPr txBox="1"/>
          <p:nvPr/>
        </p:nvSpPr>
        <p:spPr>
          <a:xfrm>
            <a:off x="91980" y="3443871"/>
            <a:ext cx="944897" cy="2860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i="1" dirty="0">
                <a:solidFill>
                  <a:schemeClr val="accent1"/>
                </a:solidFill>
                <a:latin typeface="Calibri"/>
                <a:ea typeface="Calibri"/>
                <a:cs typeface="Calibri"/>
                <a:sym typeface="Calibri"/>
              </a:rPr>
              <a:t>2023/03/08</a:t>
            </a:r>
            <a:endParaRPr sz="1200" b="1" i="1" dirty="0">
              <a:solidFill>
                <a:schemeClr val="accent1"/>
              </a:solidFill>
              <a:latin typeface="Calibri"/>
              <a:ea typeface="Calibri"/>
              <a:cs typeface="Calibri"/>
              <a:sym typeface="Calibri"/>
            </a:endParaRPr>
          </a:p>
        </p:txBody>
      </p:sp>
      <p:sp>
        <p:nvSpPr>
          <p:cNvPr id="47" name="Google Shape;429;p9">
            <a:extLst>
              <a:ext uri="{FF2B5EF4-FFF2-40B4-BE49-F238E27FC236}">
                <a16:creationId xmlns:a16="http://schemas.microsoft.com/office/drawing/2014/main" id="{DDA67B72-2000-DEFE-0CD1-6384332257FD}"/>
              </a:ext>
            </a:extLst>
          </p:cNvPr>
          <p:cNvSpPr txBox="1"/>
          <p:nvPr/>
        </p:nvSpPr>
        <p:spPr>
          <a:xfrm>
            <a:off x="11017583" y="3847755"/>
            <a:ext cx="944897" cy="2860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i="1" dirty="0">
                <a:solidFill>
                  <a:schemeClr val="accent1"/>
                </a:solidFill>
                <a:latin typeface="Calibri"/>
                <a:ea typeface="Calibri"/>
                <a:cs typeface="Calibri"/>
                <a:sym typeface="Calibri"/>
              </a:rPr>
              <a:t>2023/06/14</a:t>
            </a:r>
            <a:endParaRPr sz="1200" b="1" i="1" dirty="0">
              <a:solidFill>
                <a:schemeClr val="accent1"/>
              </a:solidFill>
              <a:latin typeface="Calibri"/>
              <a:ea typeface="Calibri"/>
              <a:cs typeface="Calibri"/>
              <a:sym typeface="Calibri"/>
            </a:endParaRPr>
          </a:p>
        </p:txBody>
      </p:sp>
      <p:pic>
        <p:nvPicPr>
          <p:cNvPr id="50" name="Picture 49">
            <a:extLst>
              <a:ext uri="{FF2B5EF4-FFF2-40B4-BE49-F238E27FC236}">
                <a16:creationId xmlns:a16="http://schemas.microsoft.com/office/drawing/2014/main" id="{53EBDE92-691B-7569-8295-15ADAF6D660D}"/>
              </a:ext>
            </a:extLst>
          </p:cNvPr>
          <p:cNvPicPr>
            <a:picLocks noChangeAspect="1"/>
          </p:cNvPicPr>
          <p:nvPr/>
        </p:nvPicPr>
        <p:blipFill>
          <a:blip r:embed="rId10"/>
          <a:stretch>
            <a:fillRect/>
          </a:stretch>
        </p:blipFill>
        <p:spPr>
          <a:xfrm>
            <a:off x="6353183" y="4465658"/>
            <a:ext cx="1710816" cy="890360"/>
          </a:xfrm>
          <a:prstGeom prst="rect">
            <a:avLst/>
          </a:prstGeom>
        </p:spPr>
      </p:pic>
      <p:pic>
        <p:nvPicPr>
          <p:cNvPr id="52" name="Picture 51">
            <a:extLst>
              <a:ext uri="{FF2B5EF4-FFF2-40B4-BE49-F238E27FC236}">
                <a16:creationId xmlns:a16="http://schemas.microsoft.com/office/drawing/2014/main" id="{4AD9D949-52F1-5DE8-55F5-FEC322A18948}"/>
              </a:ext>
            </a:extLst>
          </p:cNvPr>
          <p:cNvPicPr>
            <a:picLocks noChangeAspect="1"/>
          </p:cNvPicPr>
          <p:nvPr/>
        </p:nvPicPr>
        <p:blipFill>
          <a:blip r:embed="rId11"/>
          <a:stretch>
            <a:fillRect/>
          </a:stretch>
        </p:blipFill>
        <p:spPr>
          <a:xfrm>
            <a:off x="7418179" y="2225714"/>
            <a:ext cx="1318091" cy="929182"/>
          </a:xfrm>
          <a:prstGeom prst="rect">
            <a:avLst/>
          </a:prstGeom>
        </p:spPr>
      </p:pic>
      <p:pic>
        <p:nvPicPr>
          <p:cNvPr id="55" name="Picture 54">
            <a:extLst>
              <a:ext uri="{FF2B5EF4-FFF2-40B4-BE49-F238E27FC236}">
                <a16:creationId xmlns:a16="http://schemas.microsoft.com/office/drawing/2014/main" id="{587A88C3-9EB3-0228-03EA-304C7EDA7996}"/>
              </a:ext>
            </a:extLst>
          </p:cNvPr>
          <p:cNvPicPr>
            <a:picLocks noChangeAspect="1"/>
          </p:cNvPicPr>
          <p:nvPr/>
        </p:nvPicPr>
        <p:blipFill>
          <a:blip r:embed="rId12"/>
          <a:stretch>
            <a:fillRect/>
          </a:stretch>
        </p:blipFill>
        <p:spPr>
          <a:xfrm>
            <a:off x="8258894" y="4410134"/>
            <a:ext cx="1999886" cy="890360"/>
          </a:xfrm>
          <a:prstGeom prst="rect">
            <a:avLst/>
          </a:prstGeom>
        </p:spPr>
      </p:pic>
      <p:cxnSp>
        <p:nvCxnSpPr>
          <p:cNvPr id="57" name="Google Shape;415;p9">
            <a:extLst>
              <a:ext uri="{FF2B5EF4-FFF2-40B4-BE49-F238E27FC236}">
                <a16:creationId xmlns:a16="http://schemas.microsoft.com/office/drawing/2014/main" id="{8166F2C8-EEF9-B277-51FD-312368621615}"/>
              </a:ext>
            </a:extLst>
          </p:cNvPr>
          <p:cNvCxnSpPr/>
          <p:nvPr/>
        </p:nvCxnSpPr>
        <p:spPr>
          <a:xfrm>
            <a:off x="9230122" y="3860511"/>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58" name="Google Shape;422;p9">
            <a:extLst>
              <a:ext uri="{FF2B5EF4-FFF2-40B4-BE49-F238E27FC236}">
                <a16:creationId xmlns:a16="http://schemas.microsoft.com/office/drawing/2014/main" id="{1868A06E-C61A-A31D-C61D-73E663A46035}"/>
              </a:ext>
            </a:extLst>
          </p:cNvPr>
          <p:cNvSpPr txBox="1"/>
          <p:nvPr/>
        </p:nvSpPr>
        <p:spPr>
          <a:xfrm>
            <a:off x="8498602" y="4029111"/>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zh-CN" sz="1600" dirty="0" err="1">
                <a:latin typeface="Calibri"/>
                <a:ea typeface="Calibri"/>
                <a:cs typeface="Calibri"/>
                <a:sym typeface="Calibri"/>
              </a:rPr>
              <a:t>LayoutGPT</a:t>
            </a:r>
            <a:endParaRPr sz="1600" dirty="0">
              <a:solidFill>
                <a:srgbClr val="000000"/>
              </a:solidFill>
              <a:latin typeface="Calibri"/>
              <a:ea typeface="Calibri"/>
              <a:cs typeface="Calibri"/>
              <a:sym typeface="Calibri"/>
            </a:endParaRPr>
          </a:p>
        </p:txBody>
      </p:sp>
      <p:pic>
        <p:nvPicPr>
          <p:cNvPr id="60" name="Picture 59">
            <a:extLst>
              <a:ext uri="{FF2B5EF4-FFF2-40B4-BE49-F238E27FC236}">
                <a16:creationId xmlns:a16="http://schemas.microsoft.com/office/drawing/2014/main" id="{DC4CF4FA-E933-A817-D46A-7E7DA9F757EA}"/>
              </a:ext>
            </a:extLst>
          </p:cNvPr>
          <p:cNvPicPr>
            <a:picLocks noChangeAspect="1"/>
          </p:cNvPicPr>
          <p:nvPr/>
        </p:nvPicPr>
        <p:blipFill>
          <a:blip r:embed="rId13"/>
          <a:stretch>
            <a:fillRect/>
          </a:stretch>
        </p:blipFill>
        <p:spPr>
          <a:xfrm>
            <a:off x="10399822" y="4412352"/>
            <a:ext cx="1362018" cy="885924"/>
          </a:xfrm>
          <a:prstGeom prst="rect">
            <a:avLst/>
          </a:prstGeom>
        </p:spPr>
      </p:pic>
      <p:cxnSp>
        <p:nvCxnSpPr>
          <p:cNvPr id="62" name="Google Shape;428;p9">
            <a:extLst>
              <a:ext uri="{FF2B5EF4-FFF2-40B4-BE49-F238E27FC236}">
                <a16:creationId xmlns:a16="http://schemas.microsoft.com/office/drawing/2014/main" id="{9B9DFCC9-1243-94FD-D3CA-E3A9E1E31F91}"/>
              </a:ext>
            </a:extLst>
          </p:cNvPr>
          <p:cNvCxnSpPr/>
          <p:nvPr/>
        </p:nvCxnSpPr>
        <p:spPr>
          <a:xfrm>
            <a:off x="10078695" y="3488327"/>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63" name="Google Shape;429;p9">
            <a:extLst>
              <a:ext uri="{FF2B5EF4-FFF2-40B4-BE49-F238E27FC236}">
                <a16:creationId xmlns:a16="http://schemas.microsoft.com/office/drawing/2014/main" id="{80AE1E01-92E9-1EDF-5101-102665155FE9}"/>
              </a:ext>
            </a:extLst>
          </p:cNvPr>
          <p:cNvSpPr txBox="1"/>
          <p:nvPr/>
        </p:nvSpPr>
        <p:spPr>
          <a:xfrm>
            <a:off x="9345574" y="3161856"/>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zh-CN" sz="1600" dirty="0">
                <a:latin typeface="Calibri"/>
                <a:ea typeface="Calibri"/>
                <a:cs typeface="Calibri"/>
                <a:sym typeface="Calibri"/>
              </a:rPr>
              <a:t>Gorilla</a:t>
            </a:r>
            <a:endParaRPr sz="1600" dirty="0">
              <a:solidFill>
                <a:srgbClr val="000000"/>
              </a:solidFill>
              <a:latin typeface="Calibri"/>
              <a:ea typeface="Calibri"/>
              <a:cs typeface="Calibri"/>
              <a:sym typeface="Calibri"/>
            </a:endParaRPr>
          </a:p>
        </p:txBody>
      </p:sp>
      <p:cxnSp>
        <p:nvCxnSpPr>
          <p:cNvPr id="320" name="Google Shape;415;p9">
            <a:extLst>
              <a:ext uri="{FF2B5EF4-FFF2-40B4-BE49-F238E27FC236}">
                <a16:creationId xmlns:a16="http://schemas.microsoft.com/office/drawing/2014/main" id="{1F45C344-5CA0-CBA9-900D-B7914CE30ACC}"/>
              </a:ext>
            </a:extLst>
          </p:cNvPr>
          <p:cNvCxnSpPr/>
          <p:nvPr/>
        </p:nvCxnSpPr>
        <p:spPr>
          <a:xfrm>
            <a:off x="11044851" y="3856033"/>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321" name="Google Shape;422;p9">
            <a:extLst>
              <a:ext uri="{FF2B5EF4-FFF2-40B4-BE49-F238E27FC236}">
                <a16:creationId xmlns:a16="http://schemas.microsoft.com/office/drawing/2014/main" id="{D17B7FBF-3338-8EDA-43F3-C1ED3C5A68D8}"/>
              </a:ext>
            </a:extLst>
          </p:cNvPr>
          <p:cNvSpPr txBox="1"/>
          <p:nvPr/>
        </p:nvSpPr>
        <p:spPr>
          <a:xfrm>
            <a:off x="10310921" y="4013551"/>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zh-CN" sz="1600" dirty="0" err="1">
                <a:latin typeface="Calibri"/>
                <a:ea typeface="Calibri"/>
                <a:cs typeface="Calibri"/>
                <a:sym typeface="Calibri"/>
              </a:rPr>
              <a:t>AssistGPT</a:t>
            </a:r>
            <a:endParaRPr sz="1600" dirty="0">
              <a:solidFill>
                <a:srgbClr val="000000"/>
              </a:solidFill>
              <a:latin typeface="Calibri"/>
              <a:ea typeface="Calibri"/>
              <a:cs typeface="Calibri"/>
              <a:sym typeface="Calibri"/>
            </a:endParaRPr>
          </a:p>
        </p:txBody>
      </p:sp>
      <p:pic>
        <p:nvPicPr>
          <p:cNvPr id="322" name="Picture 321">
            <a:extLst>
              <a:ext uri="{FF2B5EF4-FFF2-40B4-BE49-F238E27FC236}">
                <a16:creationId xmlns:a16="http://schemas.microsoft.com/office/drawing/2014/main" id="{0A2E0BBB-BD7F-EA37-DC5D-BADBF333712A}"/>
              </a:ext>
            </a:extLst>
          </p:cNvPr>
          <p:cNvPicPr>
            <a:picLocks noChangeAspect="1"/>
          </p:cNvPicPr>
          <p:nvPr/>
        </p:nvPicPr>
        <p:blipFill>
          <a:blip r:embed="rId14"/>
          <a:stretch>
            <a:fillRect/>
          </a:stretch>
        </p:blipFill>
        <p:spPr>
          <a:xfrm>
            <a:off x="9259617" y="2152622"/>
            <a:ext cx="1634953" cy="1018795"/>
          </a:xfrm>
          <a:prstGeom prst="rect">
            <a:avLst/>
          </a:prstGeom>
        </p:spPr>
      </p:pic>
    </p:spTree>
    <p:extLst>
      <p:ext uri="{BB962C8B-B14F-4D97-AF65-F5344CB8AC3E}">
        <p14:creationId xmlns:p14="http://schemas.microsoft.com/office/powerpoint/2010/main" val="1341930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8" name="Google Shape;328;p9"/>
          <p:cNvSpPr txBox="1"/>
          <p:nvPr/>
        </p:nvSpPr>
        <p:spPr>
          <a:xfrm>
            <a:off x="613323" y="1429180"/>
            <a:ext cx="11169652" cy="6927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Multimodal </a:t>
            </a:r>
            <a:r>
              <a:rPr lang="en-US" altLang="zh-CN" sz="2400" b="0" i="0" u="none" strike="noStrike" cap="none" dirty="0">
                <a:solidFill>
                  <a:schemeClr val="dk1"/>
                </a:solidFill>
                <a:latin typeface="Calibri"/>
                <a:ea typeface="Calibri"/>
                <a:cs typeface="Calibri"/>
                <a:sym typeface="Calibri"/>
              </a:rPr>
              <a:t>Agents</a:t>
            </a:r>
            <a:endParaRPr sz="2400" b="0" i="0" u="none" strike="noStrike" cap="none" dirty="0">
              <a:solidFill>
                <a:schemeClr val="dk1"/>
              </a:solidFill>
              <a:latin typeface="Calibri"/>
              <a:ea typeface="Calibri"/>
              <a:cs typeface="Calibri"/>
              <a:sym typeface="Calibri"/>
            </a:endParaRPr>
          </a:p>
        </p:txBody>
      </p:sp>
      <p:sp>
        <p:nvSpPr>
          <p:cNvPr id="330" name="Google Shape;330;p9"/>
          <p:cNvSpPr txBox="1"/>
          <p:nvPr/>
        </p:nvSpPr>
        <p:spPr>
          <a:xfrm>
            <a:off x="636516" y="5957747"/>
            <a:ext cx="10931298" cy="52326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Multimodal experts as tools for advanced multimodal reasoning and action</a:t>
            </a:r>
            <a:endParaRPr dirty="0"/>
          </a:p>
        </p:txBody>
      </p:sp>
      <p:sp>
        <p:nvSpPr>
          <p:cNvPr id="21" name="Google Shape;408;p9">
            <a:extLst>
              <a:ext uri="{FF2B5EF4-FFF2-40B4-BE49-F238E27FC236}">
                <a16:creationId xmlns:a16="http://schemas.microsoft.com/office/drawing/2014/main" id="{0F2E9050-B7DD-5B31-D46D-E800DB2654F9}"/>
              </a:ext>
            </a:extLst>
          </p:cNvPr>
          <p:cNvSpPr/>
          <p:nvPr/>
        </p:nvSpPr>
        <p:spPr>
          <a:xfrm>
            <a:off x="923039" y="3595675"/>
            <a:ext cx="11169652" cy="363656"/>
          </a:xfrm>
          <a:prstGeom prst="rightArrow">
            <a:avLst>
              <a:gd name="adj1" fmla="val 50000"/>
              <a:gd name="adj2" fmla="val 50000"/>
            </a:avLst>
          </a:prstGeom>
          <a:solidFill>
            <a:srgbClr val="4472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cxnSp>
        <p:nvCxnSpPr>
          <p:cNvPr id="22" name="Google Shape;409;p9">
            <a:extLst>
              <a:ext uri="{FF2B5EF4-FFF2-40B4-BE49-F238E27FC236}">
                <a16:creationId xmlns:a16="http://schemas.microsoft.com/office/drawing/2014/main" id="{DE1A5D01-C286-3C6B-D6B1-97DC02EF6BE3}"/>
              </a:ext>
            </a:extLst>
          </p:cNvPr>
          <p:cNvCxnSpPr/>
          <p:nvPr/>
        </p:nvCxnSpPr>
        <p:spPr>
          <a:xfrm>
            <a:off x="1078995" y="3490552"/>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23" name="Google Shape;410;p9">
            <a:extLst>
              <a:ext uri="{FF2B5EF4-FFF2-40B4-BE49-F238E27FC236}">
                <a16:creationId xmlns:a16="http://schemas.microsoft.com/office/drawing/2014/main" id="{8DC6A946-72C0-B466-EACE-3F964C2ECFA7}"/>
              </a:ext>
            </a:extLst>
          </p:cNvPr>
          <p:cNvSpPr txBox="1"/>
          <p:nvPr/>
        </p:nvSpPr>
        <p:spPr>
          <a:xfrm>
            <a:off x="331028" y="3163794"/>
            <a:ext cx="146304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latin typeface="Calibri"/>
                <a:ea typeface="Calibri"/>
                <a:cs typeface="Calibri"/>
                <a:sym typeface="Calibri"/>
              </a:rPr>
              <a:t>VisualChatGPT</a:t>
            </a:r>
            <a:endParaRPr sz="1600" dirty="0">
              <a:solidFill>
                <a:srgbClr val="000000"/>
              </a:solidFill>
              <a:latin typeface="Calibri"/>
              <a:ea typeface="Calibri"/>
              <a:cs typeface="Calibri"/>
              <a:sym typeface="Calibri"/>
            </a:endParaRPr>
          </a:p>
        </p:txBody>
      </p:sp>
      <p:cxnSp>
        <p:nvCxnSpPr>
          <p:cNvPr id="24" name="Google Shape;411;p9">
            <a:extLst>
              <a:ext uri="{FF2B5EF4-FFF2-40B4-BE49-F238E27FC236}">
                <a16:creationId xmlns:a16="http://schemas.microsoft.com/office/drawing/2014/main" id="{ED8E02E2-EF68-8749-0534-C57316253976}"/>
              </a:ext>
            </a:extLst>
          </p:cNvPr>
          <p:cNvCxnSpPr/>
          <p:nvPr/>
        </p:nvCxnSpPr>
        <p:spPr>
          <a:xfrm>
            <a:off x="1649821" y="3860544"/>
            <a:ext cx="0" cy="205200"/>
          </a:xfrm>
          <a:prstGeom prst="straightConnector1">
            <a:avLst/>
          </a:prstGeom>
          <a:noFill/>
          <a:ln w="22225" cap="flat" cmpd="sng">
            <a:solidFill>
              <a:srgbClr val="4472C4"/>
            </a:solidFill>
            <a:prstDash val="solid"/>
            <a:miter lim="800000"/>
            <a:headEnd type="none" w="sm" len="sm"/>
            <a:tailEnd type="none" w="sm" len="sm"/>
          </a:ln>
        </p:spPr>
      </p:cxnSp>
      <p:cxnSp>
        <p:nvCxnSpPr>
          <p:cNvPr id="25" name="Google Shape;412;p9">
            <a:extLst>
              <a:ext uri="{FF2B5EF4-FFF2-40B4-BE49-F238E27FC236}">
                <a16:creationId xmlns:a16="http://schemas.microsoft.com/office/drawing/2014/main" id="{43D360ED-BA09-2EF0-06EB-9041478496B2}"/>
              </a:ext>
            </a:extLst>
          </p:cNvPr>
          <p:cNvCxnSpPr/>
          <p:nvPr/>
        </p:nvCxnSpPr>
        <p:spPr>
          <a:xfrm>
            <a:off x="2530874" y="3490549"/>
            <a:ext cx="0" cy="205200"/>
          </a:xfrm>
          <a:prstGeom prst="straightConnector1">
            <a:avLst/>
          </a:prstGeom>
          <a:noFill/>
          <a:ln w="22225" cap="flat" cmpd="sng">
            <a:solidFill>
              <a:srgbClr val="4472C4"/>
            </a:solidFill>
            <a:prstDash val="solid"/>
            <a:miter lim="800000"/>
            <a:headEnd type="none" w="sm" len="sm"/>
            <a:tailEnd type="none" w="sm" len="sm"/>
          </a:ln>
        </p:spPr>
      </p:cxnSp>
      <p:cxnSp>
        <p:nvCxnSpPr>
          <p:cNvPr id="26" name="Google Shape;413;p9">
            <a:extLst>
              <a:ext uri="{FF2B5EF4-FFF2-40B4-BE49-F238E27FC236}">
                <a16:creationId xmlns:a16="http://schemas.microsoft.com/office/drawing/2014/main" id="{D13A090E-7E5A-00BC-F66B-C7FF24926777}"/>
              </a:ext>
            </a:extLst>
          </p:cNvPr>
          <p:cNvCxnSpPr/>
          <p:nvPr/>
        </p:nvCxnSpPr>
        <p:spPr>
          <a:xfrm>
            <a:off x="3433451" y="3860544"/>
            <a:ext cx="0" cy="205200"/>
          </a:xfrm>
          <a:prstGeom prst="straightConnector1">
            <a:avLst/>
          </a:prstGeom>
          <a:noFill/>
          <a:ln w="22225" cap="flat" cmpd="sng">
            <a:solidFill>
              <a:srgbClr val="4472C4"/>
            </a:solidFill>
            <a:prstDash val="solid"/>
            <a:miter lim="800000"/>
            <a:headEnd type="none" w="sm" len="sm"/>
            <a:tailEnd type="none" w="sm" len="sm"/>
          </a:ln>
        </p:spPr>
      </p:cxnSp>
      <p:cxnSp>
        <p:nvCxnSpPr>
          <p:cNvPr id="27" name="Google Shape;414;p9">
            <a:extLst>
              <a:ext uri="{FF2B5EF4-FFF2-40B4-BE49-F238E27FC236}">
                <a16:creationId xmlns:a16="http://schemas.microsoft.com/office/drawing/2014/main" id="{06B316DE-5EF5-B46B-5900-31CCA60B97EE}"/>
              </a:ext>
            </a:extLst>
          </p:cNvPr>
          <p:cNvCxnSpPr/>
          <p:nvPr/>
        </p:nvCxnSpPr>
        <p:spPr>
          <a:xfrm>
            <a:off x="4252728" y="3490549"/>
            <a:ext cx="0" cy="205200"/>
          </a:xfrm>
          <a:prstGeom prst="straightConnector1">
            <a:avLst/>
          </a:prstGeom>
          <a:noFill/>
          <a:ln w="22225" cap="flat" cmpd="sng">
            <a:solidFill>
              <a:srgbClr val="4472C4"/>
            </a:solidFill>
            <a:prstDash val="solid"/>
            <a:miter lim="800000"/>
            <a:headEnd type="none" w="sm" len="sm"/>
            <a:tailEnd type="none" w="sm" len="sm"/>
          </a:ln>
        </p:spPr>
      </p:cxnSp>
      <p:cxnSp>
        <p:nvCxnSpPr>
          <p:cNvPr id="28" name="Google Shape;415;p9">
            <a:extLst>
              <a:ext uri="{FF2B5EF4-FFF2-40B4-BE49-F238E27FC236}">
                <a16:creationId xmlns:a16="http://schemas.microsoft.com/office/drawing/2014/main" id="{593D7A7B-762D-064C-5C66-AAA54BB5E493}"/>
              </a:ext>
            </a:extLst>
          </p:cNvPr>
          <p:cNvCxnSpPr/>
          <p:nvPr/>
        </p:nvCxnSpPr>
        <p:spPr>
          <a:xfrm>
            <a:off x="5259844" y="3860544"/>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29" name="Google Shape;416;p9">
            <a:extLst>
              <a:ext uri="{FF2B5EF4-FFF2-40B4-BE49-F238E27FC236}">
                <a16:creationId xmlns:a16="http://schemas.microsoft.com/office/drawing/2014/main" id="{08C6162B-28BF-788E-ACF1-F398FAF0B33C}"/>
              </a:ext>
            </a:extLst>
          </p:cNvPr>
          <p:cNvSpPr txBox="1"/>
          <p:nvPr/>
        </p:nvSpPr>
        <p:spPr>
          <a:xfrm>
            <a:off x="838782" y="4029150"/>
            <a:ext cx="146304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latin typeface="Calibri"/>
                <a:ea typeface="Calibri"/>
                <a:cs typeface="Calibri"/>
                <a:sym typeface="Calibri"/>
              </a:rPr>
              <a:t>MM-</a:t>
            </a:r>
            <a:r>
              <a:rPr lang="en-US" sz="1600" dirty="0" err="1">
                <a:latin typeface="Calibri"/>
                <a:ea typeface="Calibri"/>
                <a:cs typeface="Calibri"/>
                <a:sym typeface="Calibri"/>
              </a:rPr>
              <a:t>ReAct</a:t>
            </a:r>
            <a:endParaRPr lang="en-US" sz="1600" dirty="0">
              <a:solidFill>
                <a:srgbClr val="000000"/>
              </a:solidFill>
              <a:latin typeface="Calibri"/>
              <a:ea typeface="Calibri"/>
              <a:cs typeface="Calibri"/>
              <a:sym typeface="Calibri"/>
            </a:endParaRPr>
          </a:p>
        </p:txBody>
      </p:sp>
      <p:sp>
        <p:nvSpPr>
          <p:cNvPr id="30" name="Google Shape;419;p9">
            <a:extLst>
              <a:ext uri="{FF2B5EF4-FFF2-40B4-BE49-F238E27FC236}">
                <a16:creationId xmlns:a16="http://schemas.microsoft.com/office/drawing/2014/main" id="{3BBF9EFC-4BB4-9D46-9EC8-C1525F98E93B}"/>
              </a:ext>
            </a:extLst>
          </p:cNvPr>
          <p:cNvSpPr txBox="1"/>
          <p:nvPr/>
        </p:nvSpPr>
        <p:spPr>
          <a:xfrm>
            <a:off x="1799354" y="3164099"/>
            <a:ext cx="146304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latin typeface="Calibri"/>
                <a:ea typeface="Calibri"/>
                <a:cs typeface="Calibri"/>
                <a:sym typeface="Calibri"/>
              </a:rPr>
              <a:t>ViperGPT</a:t>
            </a:r>
            <a:endParaRPr sz="1600" dirty="0">
              <a:solidFill>
                <a:srgbClr val="000000"/>
              </a:solidFill>
              <a:latin typeface="Calibri"/>
              <a:ea typeface="Calibri"/>
              <a:cs typeface="Calibri"/>
              <a:sym typeface="Calibri"/>
            </a:endParaRPr>
          </a:p>
        </p:txBody>
      </p:sp>
      <p:sp>
        <p:nvSpPr>
          <p:cNvPr id="31" name="Google Shape;420;p9">
            <a:extLst>
              <a:ext uri="{FF2B5EF4-FFF2-40B4-BE49-F238E27FC236}">
                <a16:creationId xmlns:a16="http://schemas.microsoft.com/office/drawing/2014/main" id="{9AC4C827-3A46-3D73-4831-29124174C71F}"/>
              </a:ext>
            </a:extLst>
          </p:cNvPr>
          <p:cNvSpPr txBox="1"/>
          <p:nvPr/>
        </p:nvSpPr>
        <p:spPr>
          <a:xfrm>
            <a:off x="2701931" y="4029237"/>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latin typeface="Calibri"/>
                <a:ea typeface="Calibri"/>
                <a:cs typeface="Calibri"/>
                <a:sym typeface="Calibri"/>
              </a:rPr>
              <a:t>ChatCaptioner</a:t>
            </a:r>
            <a:endParaRPr sz="1600" dirty="0">
              <a:solidFill>
                <a:srgbClr val="000000"/>
              </a:solidFill>
              <a:latin typeface="Calibri"/>
              <a:ea typeface="Calibri"/>
              <a:cs typeface="Calibri"/>
              <a:sym typeface="Calibri"/>
            </a:endParaRPr>
          </a:p>
        </p:txBody>
      </p:sp>
      <p:sp>
        <p:nvSpPr>
          <p:cNvPr id="32" name="Google Shape;421;p9">
            <a:extLst>
              <a:ext uri="{FF2B5EF4-FFF2-40B4-BE49-F238E27FC236}">
                <a16:creationId xmlns:a16="http://schemas.microsoft.com/office/drawing/2014/main" id="{78B53C1E-65BB-765E-4566-212243EDC604}"/>
              </a:ext>
            </a:extLst>
          </p:cNvPr>
          <p:cNvSpPr txBox="1"/>
          <p:nvPr/>
        </p:nvSpPr>
        <p:spPr>
          <a:xfrm>
            <a:off x="3524033" y="3164099"/>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latin typeface="Calibri"/>
                <a:ea typeface="Calibri"/>
                <a:cs typeface="Calibri"/>
                <a:sym typeface="Calibri"/>
              </a:rPr>
              <a:t>TaskMatrix.AI</a:t>
            </a:r>
            <a:endParaRPr sz="1600" dirty="0">
              <a:solidFill>
                <a:srgbClr val="000000"/>
              </a:solidFill>
              <a:latin typeface="Calibri"/>
              <a:ea typeface="Calibri"/>
              <a:cs typeface="Calibri"/>
              <a:sym typeface="Calibri"/>
            </a:endParaRPr>
          </a:p>
        </p:txBody>
      </p:sp>
      <p:sp>
        <p:nvSpPr>
          <p:cNvPr id="33" name="Google Shape;422;p9">
            <a:extLst>
              <a:ext uri="{FF2B5EF4-FFF2-40B4-BE49-F238E27FC236}">
                <a16:creationId xmlns:a16="http://schemas.microsoft.com/office/drawing/2014/main" id="{7FCB4943-53BD-A68C-4B6C-D6C35E168F62}"/>
              </a:ext>
            </a:extLst>
          </p:cNvPr>
          <p:cNvSpPr txBox="1"/>
          <p:nvPr/>
        </p:nvSpPr>
        <p:spPr>
          <a:xfrm>
            <a:off x="4528324" y="4029144"/>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latin typeface="Calibri"/>
                <a:ea typeface="Calibri"/>
                <a:cs typeface="Calibri"/>
                <a:sym typeface="Calibri"/>
              </a:rPr>
              <a:t>HuggingGPT</a:t>
            </a:r>
            <a:endParaRPr sz="1600" dirty="0">
              <a:solidFill>
                <a:srgbClr val="000000"/>
              </a:solidFill>
              <a:latin typeface="Calibri"/>
              <a:ea typeface="Calibri"/>
              <a:cs typeface="Calibri"/>
              <a:sym typeface="Calibri"/>
            </a:endParaRPr>
          </a:p>
        </p:txBody>
      </p:sp>
      <p:cxnSp>
        <p:nvCxnSpPr>
          <p:cNvPr id="34" name="Google Shape;423;p9">
            <a:extLst>
              <a:ext uri="{FF2B5EF4-FFF2-40B4-BE49-F238E27FC236}">
                <a16:creationId xmlns:a16="http://schemas.microsoft.com/office/drawing/2014/main" id="{747E34CF-72A9-3341-A8FF-6CDF0B7D3CCF}"/>
              </a:ext>
            </a:extLst>
          </p:cNvPr>
          <p:cNvCxnSpPr/>
          <p:nvPr/>
        </p:nvCxnSpPr>
        <p:spPr>
          <a:xfrm>
            <a:off x="6190594" y="3490570"/>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35" name="Google Shape;424;p9">
            <a:extLst>
              <a:ext uri="{FF2B5EF4-FFF2-40B4-BE49-F238E27FC236}">
                <a16:creationId xmlns:a16="http://schemas.microsoft.com/office/drawing/2014/main" id="{F8EECB28-A043-7F8F-E6B5-275FDEDEC7C6}"/>
              </a:ext>
            </a:extLst>
          </p:cNvPr>
          <p:cNvSpPr txBox="1"/>
          <p:nvPr/>
        </p:nvSpPr>
        <p:spPr>
          <a:xfrm>
            <a:off x="5430318" y="3164099"/>
            <a:ext cx="146304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latin typeface="Calibri"/>
                <a:ea typeface="Calibri"/>
                <a:cs typeface="Calibri"/>
                <a:sym typeface="Calibri"/>
              </a:rPr>
              <a:t>BMTools</a:t>
            </a:r>
            <a:endParaRPr sz="1600" dirty="0">
              <a:solidFill>
                <a:srgbClr val="000000"/>
              </a:solidFill>
              <a:latin typeface="Calibri"/>
              <a:ea typeface="Calibri"/>
              <a:cs typeface="Calibri"/>
              <a:sym typeface="Calibri"/>
            </a:endParaRPr>
          </a:p>
        </p:txBody>
      </p:sp>
      <p:cxnSp>
        <p:nvCxnSpPr>
          <p:cNvPr id="38" name="Google Shape;428;p9">
            <a:extLst>
              <a:ext uri="{FF2B5EF4-FFF2-40B4-BE49-F238E27FC236}">
                <a16:creationId xmlns:a16="http://schemas.microsoft.com/office/drawing/2014/main" id="{C5D7CE6C-2886-7EE3-5F43-9AABDF3C6CB9}"/>
              </a:ext>
            </a:extLst>
          </p:cNvPr>
          <p:cNvCxnSpPr/>
          <p:nvPr/>
        </p:nvCxnSpPr>
        <p:spPr>
          <a:xfrm>
            <a:off x="8151300" y="3490570"/>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39" name="Google Shape;429;p9">
            <a:extLst>
              <a:ext uri="{FF2B5EF4-FFF2-40B4-BE49-F238E27FC236}">
                <a16:creationId xmlns:a16="http://schemas.microsoft.com/office/drawing/2014/main" id="{30E92945-EFF5-B125-EF97-CD24A4A308DD}"/>
              </a:ext>
            </a:extLst>
          </p:cNvPr>
          <p:cNvSpPr txBox="1"/>
          <p:nvPr/>
        </p:nvSpPr>
        <p:spPr>
          <a:xfrm>
            <a:off x="7418179" y="3164099"/>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latin typeface="Calibri"/>
                <a:ea typeface="Calibri"/>
                <a:cs typeface="Calibri"/>
                <a:sym typeface="Calibri"/>
              </a:rPr>
              <a:t>IdealGPT</a:t>
            </a:r>
            <a:endParaRPr sz="1600" dirty="0">
              <a:solidFill>
                <a:srgbClr val="0000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0AE0DA55-11BE-33BE-4590-FEE1C1C33B29}"/>
              </a:ext>
            </a:extLst>
          </p:cNvPr>
          <p:cNvSpPr txBox="1"/>
          <p:nvPr/>
        </p:nvSpPr>
        <p:spPr>
          <a:xfrm>
            <a:off x="3883887" y="101601"/>
            <a:ext cx="6887368" cy="954107"/>
          </a:xfrm>
          <a:prstGeom prst="rect">
            <a:avLst/>
          </a:prstGeom>
          <a:noFill/>
        </p:spPr>
        <p:txBody>
          <a:bodyPr wrap="square">
            <a:spAutoFit/>
          </a:bodyPr>
          <a:lstStyle/>
          <a:p>
            <a:pPr rtl="0">
              <a:spcBef>
                <a:spcPts val="500"/>
              </a:spcBef>
              <a:spcAft>
                <a:spcPts val="0"/>
              </a:spcAft>
            </a:pPr>
            <a:r>
              <a:rPr lang="en-US" sz="2800" b="0" i="0" u="none" strike="noStrike" dirty="0">
                <a:solidFill>
                  <a:srgbClr val="000000"/>
                </a:solidFill>
                <a:effectLst/>
                <a:latin typeface="Calibri" panose="020F0502020204030204" pitchFamily="34" charset="0"/>
              </a:rPr>
              <a:t>Standalone models on finite scenarios </a:t>
            </a:r>
            <a:r>
              <a:rPr lang="en-US" sz="2800" dirty="0">
                <a:solidFill>
                  <a:srgbClr val="000000"/>
                </a:solidFill>
                <a:latin typeface="Calibri" panose="020F0502020204030204" pitchFamily="34" charset="0"/>
              </a:rPr>
              <a:t>=</a:t>
            </a:r>
            <a:r>
              <a:rPr lang="en-US" sz="2800" b="0" i="0" u="none" strike="noStrike" dirty="0">
                <a:solidFill>
                  <a:srgbClr val="000000"/>
                </a:solidFill>
                <a:effectLst/>
                <a:latin typeface="Calibri" panose="020F0502020204030204" pitchFamily="34" charset="0"/>
              </a:rPr>
              <a:t>&gt; </a:t>
            </a:r>
            <a:br>
              <a:rPr lang="en-US" sz="2800" b="0" i="0" u="none" strike="noStrike" dirty="0">
                <a:solidFill>
                  <a:srgbClr val="000000"/>
                </a:solidFill>
                <a:effectLst/>
                <a:latin typeface="Calibri" panose="020F0502020204030204" pitchFamily="34" charset="0"/>
              </a:rPr>
            </a:br>
            <a:r>
              <a:rPr lang="en-US" sz="2800" b="0" i="0" u="none" strike="noStrike" dirty="0">
                <a:solidFill>
                  <a:srgbClr val="000000"/>
                </a:solidFill>
                <a:effectLst/>
                <a:latin typeface="Calibri" panose="020F0502020204030204" pitchFamily="34" charset="0"/>
              </a:rPr>
              <a:t>Chaining tools for open problems</a:t>
            </a:r>
            <a:endParaRPr lang="en-US" sz="2800" b="0" dirty="0">
              <a:effectLst/>
            </a:endParaRPr>
          </a:p>
        </p:txBody>
      </p:sp>
      <p:sp>
        <p:nvSpPr>
          <p:cNvPr id="8" name="Title 4">
            <a:extLst>
              <a:ext uri="{FF2B5EF4-FFF2-40B4-BE49-F238E27FC236}">
                <a16:creationId xmlns:a16="http://schemas.microsoft.com/office/drawing/2014/main" id="{034BBEB0-FC0C-8B33-4B5E-AAF71AE10C49}"/>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New Paradigm</a:t>
            </a:r>
            <a:r>
              <a:rPr lang="en-US" sz="3400" b="1" dirty="0"/>
              <a:t>:</a:t>
            </a:r>
            <a:endParaRPr lang="en-US" sz="3400" dirty="0"/>
          </a:p>
        </p:txBody>
      </p:sp>
      <p:pic>
        <p:nvPicPr>
          <p:cNvPr id="3" name="Picture 2">
            <a:extLst>
              <a:ext uri="{FF2B5EF4-FFF2-40B4-BE49-F238E27FC236}">
                <a16:creationId xmlns:a16="http://schemas.microsoft.com/office/drawing/2014/main" id="{2D34BCF7-F609-ED77-AD9D-6FCDE492513B}"/>
              </a:ext>
            </a:extLst>
          </p:cNvPr>
          <p:cNvPicPr>
            <a:picLocks noChangeAspect="1"/>
          </p:cNvPicPr>
          <p:nvPr/>
        </p:nvPicPr>
        <p:blipFill>
          <a:blip r:embed="rId3"/>
          <a:stretch>
            <a:fillRect/>
          </a:stretch>
        </p:blipFill>
        <p:spPr>
          <a:xfrm>
            <a:off x="382242" y="2073402"/>
            <a:ext cx="1390612" cy="1081086"/>
          </a:xfrm>
          <a:prstGeom prst="rect">
            <a:avLst/>
          </a:prstGeom>
        </p:spPr>
      </p:pic>
      <p:pic>
        <p:nvPicPr>
          <p:cNvPr id="17" name="Picture 16">
            <a:extLst>
              <a:ext uri="{FF2B5EF4-FFF2-40B4-BE49-F238E27FC236}">
                <a16:creationId xmlns:a16="http://schemas.microsoft.com/office/drawing/2014/main" id="{509004F9-9808-0E66-B87F-AABBEAB5BBB7}"/>
              </a:ext>
            </a:extLst>
          </p:cNvPr>
          <p:cNvPicPr>
            <a:picLocks noChangeAspect="1"/>
          </p:cNvPicPr>
          <p:nvPr/>
        </p:nvPicPr>
        <p:blipFill>
          <a:blip r:embed="rId4"/>
          <a:stretch>
            <a:fillRect/>
          </a:stretch>
        </p:blipFill>
        <p:spPr>
          <a:xfrm>
            <a:off x="704871" y="4417272"/>
            <a:ext cx="1651608" cy="1017873"/>
          </a:xfrm>
          <a:prstGeom prst="rect">
            <a:avLst/>
          </a:prstGeom>
        </p:spPr>
      </p:pic>
      <p:pic>
        <p:nvPicPr>
          <p:cNvPr id="18" name="Picture 17">
            <a:extLst>
              <a:ext uri="{FF2B5EF4-FFF2-40B4-BE49-F238E27FC236}">
                <a16:creationId xmlns:a16="http://schemas.microsoft.com/office/drawing/2014/main" id="{956647B6-56DA-586D-4A0E-841D23893EFD}"/>
              </a:ext>
            </a:extLst>
          </p:cNvPr>
          <p:cNvPicPr>
            <a:picLocks noChangeAspect="1"/>
          </p:cNvPicPr>
          <p:nvPr/>
        </p:nvPicPr>
        <p:blipFill>
          <a:blip r:embed="rId5"/>
          <a:stretch>
            <a:fillRect/>
          </a:stretch>
        </p:blipFill>
        <p:spPr>
          <a:xfrm>
            <a:off x="1946068" y="2123236"/>
            <a:ext cx="1169611" cy="1025412"/>
          </a:xfrm>
          <a:prstGeom prst="rect">
            <a:avLst/>
          </a:prstGeom>
        </p:spPr>
      </p:pic>
      <p:pic>
        <p:nvPicPr>
          <p:cNvPr id="20" name="Picture 19">
            <a:extLst>
              <a:ext uri="{FF2B5EF4-FFF2-40B4-BE49-F238E27FC236}">
                <a16:creationId xmlns:a16="http://schemas.microsoft.com/office/drawing/2014/main" id="{E70298D0-A60C-66A7-0D52-B2BA3CFBCC38}"/>
              </a:ext>
            </a:extLst>
          </p:cNvPr>
          <p:cNvPicPr>
            <a:picLocks noChangeAspect="1"/>
          </p:cNvPicPr>
          <p:nvPr/>
        </p:nvPicPr>
        <p:blipFill>
          <a:blip r:embed="rId6"/>
          <a:stretch>
            <a:fillRect/>
          </a:stretch>
        </p:blipFill>
        <p:spPr>
          <a:xfrm>
            <a:off x="2755090" y="4357159"/>
            <a:ext cx="1374622" cy="1450990"/>
          </a:xfrm>
          <a:prstGeom prst="rect">
            <a:avLst/>
          </a:prstGeom>
        </p:spPr>
      </p:pic>
      <p:pic>
        <p:nvPicPr>
          <p:cNvPr id="40" name="Picture 39">
            <a:extLst>
              <a:ext uri="{FF2B5EF4-FFF2-40B4-BE49-F238E27FC236}">
                <a16:creationId xmlns:a16="http://schemas.microsoft.com/office/drawing/2014/main" id="{08CAED1A-EE16-FDF4-1993-C9C6F9F97AB4}"/>
              </a:ext>
            </a:extLst>
          </p:cNvPr>
          <p:cNvPicPr>
            <a:picLocks noChangeAspect="1"/>
          </p:cNvPicPr>
          <p:nvPr/>
        </p:nvPicPr>
        <p:blipFill>
          <a:blip r:embed="rId7"/>
          <a:stretch>
            <a:fillRect/>
          </a:stretch>
        </p:blipFill>
        <p:spPr>
          <a:xfrm>
            <a:off x="3297587" y="2137622"/>
            <a:ext cx="1900553" cy="1016735"/>
          </a:xfrm>
          <a:prstGeom prst="rect">
            <a:avLst/>
          </a:prstGeom>
        </p:spPr>
      </p:pic>
      <p:pic>
        <p:nvPicPr>
          <p:cNvPr id="42" name="Picture 41">
            <a:extLst>
              <a:ext uri="{FF2B5EF4-FFF2-40B4-BE49-F238E27FC236}">
                <a16:creationId xmlns:a16="http://schemas.microsoft.com/office/drawing/2014/main" id="{E1C0BF32-1AC5-A28A-079A-48647B60CCBE}"/>
              </a:ext>
            </a:extLst>
          </p:cNvPr>
          <p:cNvPicPr>
            <a:picLocks noChangeAspect="1"/>
          </p:cNvPicPr>
          <p:nvPr/>
        </p:nvPicPr>
        <p:blipFill>
          <a:blip r:embed="rId8"/>
          <a:stretch>
            <a:fillRect/>
          </a:stretch>
        </p:blipFill>
        <p:spPr>
          <a:xfrm>
            <a:off x="4223704" y="4465658"/>
            <a:ext cx="2072279" cy="921099"/>
          </a:xfrm>
          <a:prstGeom prst="rect">
            <a:avLst/>
          </a:prstGeom>
        </p:spPr>
      </p:pic>
      <p:pic>
        <p:nvPicPr>
          <p:cNvPr id="3074" name="Picture 2">
            <a:extLst>
              <a:ext uri="{FF2B5EF4-FFF2-40B4-BE49-F238E27FC236}">
                <a16:creationId xmlns:a16="http://schemas.microsoft.com/office/drawing/2014/main" id="{702FFFD9-DE9A-018A-C72D-36F2DD38D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9805" y="2241567"/>
            <a:ext cx="1841578" cy="929182"/>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Google Shape;415;p9">
            <a:extLst>
              <a:ext uri="{FF2B5EF4-FFF2-40B4-BE49-F238E27FC236}">
                <a16:creationId xmlns:a16="http://schemas.microsoft.com/office/drawing/2014/main" id="{37C496C5-87F6-0818-22F0-C19400F4F454}"/>
              </a:ext>
            </a:extLst>
          </p:cNvPr>
          <p:cNvCxnSpPr/>
          <p:nvPr/>
        </p:nvCxnSpPr>
        <p:spPr>
          <a:xfrm>
            <a:off x="7208591" y="3856033"/>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45" name="Google Shape;422;p9">
            <a:extLst>
              <a:ext uri="{FF2B5EF4-FFF2-40B4-BE49-F238E27FC236}">
                <a16:creationId xmlns:a16="http://schemas.microsoft.com/office/drawing/2014/main" id="{8A8D3BDD-870A-DC5F-7D31-791C5F4529FB}"/>
              </a:ext>
            </a:extLst>
          </p:cNvPr>
          <p:cNvSpPr txBox="1"/>
          <p:nvPr/>
        </p:nvSpPr>
        <p:spPr>
          <a:xfrm>
            <a:off x="6477071" y="4024633"/>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latin typeface="Calibri"/>
                <a:ea typeface="Calibri"/>
                <a:cs typeface="Calibri"/>
                <a:sym typeface="Calibri"/>
              </a:rPr>
              <a:t>Chameleon</a:t>
            </a:r>
            <a:endParaRPr sz="1600" dirty="0">
              <a:solidFill>
                <a:srgbClr val="000000"/>
              </a:solidFill>
              <a:latin typeface="Calibri"/>
              <a:ea typeface="Calibri"/>
              <a:cs typeface="Calibri"/>
              <a:sym typeface="Calibri"/>
            </a:endParaRPr>
          </a:p>
        </p:txBody>
      </p:sp>
      <p:sp>
        <p:nvSpPr>
          <p:cNvPr id="46" name="Google Shape;429;p9">
            <a:extLst>
              <a:ext uri="{FF2B5EF4-FFF2-40B4-BE49-F238E27FC236}">
                <a16:creationId xmlns:a16="http://schemas.microsoft.com/office/drawing/2014/main" id="{004BF11D-D0C9-68E3-89D1-C9543A3A7D72}"/>
              </a:ext>
            </a:extLst>
          </p:cNvPr>
          <p:cNvSpPr txBox="1"/>
          <p:nvPr/>
        </p:nvSpPr>
        <p:spPr>
          <a:xfrm>
            <a:off x="91980" y="3443871"/>
            <a:ext cx="944897" cy="2860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i="1" dirty="0">
                <a:solidFill>
                  <a:schemeClr val="accent1"/>
                </a:solidFill>
                <a:latin typeface="Calibri"/>
                <a:ea typeface="Calibri"/>
                <a:cs typeface="Calibri"/>
                <a:sym typeface="Calibri"/>
              </a:rPr>
              <a:t>2023/03/08</a:t>
            </a:r>
            <a:endParaRPr sz="1200" b="1" i="1" dirty="0">
              <a:solidFill>
                <a:schemeClr val="accent1"/>
              </a:solidFill>
              <a:latin typeface="Calibri"/>
              <a:ea typeface="Calibri"/>
              <a:cs typeface="Calibri"/>
              <a:sym typeface="Calibri"/>
            </a:endParaRPr>
          </a:p>
        </p:txBody>
      </p:sp>
      <p:sp>
        <p:nvSpPr>
          <p:cNvPr id="47" name="Google Shape;429;p9">
            <a:extLst>
              <a:ext uri="{FF2B5EF4-FFF2-40B4-BE49-F238E27FC236}">
                <a16:creationId xmlns:a16="http://schemas.microsoft.com/office/drawing/2014/main" id="{DDA67B72-2000-DEFE-0CD1-6384332257FD}"/>
              </a:ext>
            </a:extLst>
          </p:cNvPr>
          <p:cNvSpPr txBox="1"/>
          <p:nvPr/>
        </p:nvSpPr>
        <p:spPr>
          <a:xfrm>
            <a:off x="11017583" y="3847755"/>
            <a:ext cx="944897" cy="2860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i="1" dirty="0">
                <a:solidFill>
                  <a:schemeClr val="accent1"/>
                </a:solidFill>
                <a:latin typeface="Calibri"/>
                <a:ea typeface="Calibri"/>
                <a:cs typeface="Calibri"/>
                <a:sym typeface="Calibri"/>
              </a:rPr>
              <a:t>2023/06/14</a:t>
            </a:r>
            <a:endParaRPr sz="1200" b="1" i="1" dirty="0">
              <a:solidFill>
                <a:schemeClr val="accent1"/>
              </a:solidFill>
              <a:latin typeface="Calibri"/>
              <a:ea typeface="Calibri"/>
              <a:cs typeface="Calibri"/>
              <a:sym typeface="Calibri"/>
            </a:endParaRPr>
          </a:p>
        </p:txBody>
      </p:sp>
      <p:pic>
        <p:nvPicPr>
          <p:cNvPr id="50" name="Picture 49">
            <a:extLst>
              <a:ext uri="{FF2B5EF4-FFF2-40B4-BE49-F238E27FC236}">
                <a16:creationId xmlns:a16="http://schemas.microsoft.com/office/drawing/2014/main" id="{53EBDE92-691B-7569-8295-15ADAF6D660D}"/>
              </a:ext>
            </a:extLst>
          </p:cNvPr>
          <p:cNvPicPr>
            <a:picLocks noChangeAspect="1"/>
          </p:cNvPicPr>
          <p:nvPr/>
        </p:nvPicPr>
        <p:blipFill>
          <a:blip r:embed="rId10"/>
          <a:stretch>
            <a:fillRect/>
          </a:stretch>
        </p:blipFill>
        <p:spPr>
          <a:xfrm>
            <a:off x="6353183" y="4465658"/>
            <a:ext cx="1710816" cy="890360"/>
          </a:xfrm>
          <a:prstGeom prst="rect">
            <a:avLst/>
          </a:prstGeom>
        </p:spPr>
      </p:pic>
      <p:pic>
        <p:nvPicPr>
          <p:cNvPr id="52" name="Picture 51">
            <a:extLst>
              <a:ext uri="{FF2B5EF4-FFF2-40B4-BE49-F238E27FC236}">
                <a16:creationId xmlns:a16="http://schemas.microsoft.com/office/drawing/2014/main" id="{4AD9D949-52F1-5DE8-55F5-FEC322A18948}"/>
              </a:ext>
            </a:extLst>
          </p:cNvPr>
          <p:cNvPicPr>
            <a:picLocks noChangeAspect="1"/>
          </p:cNvPicPr>
          <p:nvPr/>
        </p:nvPicPr>
        <p:blipFill>
          <a:blip r:embed="rId11"/>
          <a:stretch>
            <a:fillRect/>
          </a:stretch>
        </p:blipFill>
        <p:spPr>
          <a:xfrm>
            <a:off x="7418179" y="2225714"/>
            <a:ext cx="1318091" cy="929182"/>
          </a:xfrm>
          <a:prstGeom prst="rect">
            <a:avLst/>
          </a:prstGeom>
        </p:spPr>
      </p:pic>
      <p:pic>
        <p:nvPicPr>
          <p:cNvPr id="55" name="Picture 54">
            <a:extLst>
              <a:ext uri="{FF2B5EF4-FFF2-40B4-BE49-F238E27FC236}">
                <a16:creationId xmlns:a16="http://schemas.microsoft.com/office/drawing/2014/main" id="{587A88C3-9EB3-0228-03EA-304C7EDA7996}"/>
              </a:ext>
            </a:extLst>
          </p:cNvPr>
          <p:cNvPicPr>
            <a:picLocks noChangeAspect="1"/>
          </p:cNvPicPr>
          <p:nvPr/>
        </p:nvPicPr>
        <p:blipFill>
          <a:blip r:embed="rId12"/>
          <a:stretch>
            <a:fillRect/>
          </a:stretch>
        </p:blipFill>
        <p:spPr>
          <a:xfrm>
            <a:off x="8258894" y="4410134"/>
            <a:ext cx="1999886" cy="890360"/>
          </a:xfrm>
          <a:prstGeom prst="rect">
            <a:avLst/>
          </a:prstGeom>
        </p:spPr>
      </p:pic>
      <p:cxnSp>
        <p:nvCxnSpPr>
          <p:cNvPr id="57" name="Google Shape;415;p9">
            <a:extLst>
              <a:ext uri="{FF2B5EF4-FFF2-40B4-BE49-F238E27FC236}">
                <a16:creationId xmlns:a16="http://schemas.microsoft.com/office/drawing/2014/main" id="{8166F2C8-EEF9-B277-51FD-312368621615}"/>
              </a:ext>
            </a:extLst>
          </p:cNvPr>
          <p:cNvCxnSpPr/>
          <p:nvPr/>
        </p:nvCxnSpPr>
        <p:spPr>
          <a:xfrm>
            <a:off x="9230122" y="3860511"/>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58" name="Google Shape;422;p9">
            <a:extLst>
              <a:ext uri="{FF2B5EF4-FFF2-40B4-BE49-F238E27FC236}">
                <a16:creationId xmlns:a16="http://schemas.microsoft.com/office/drawing/2014/main" id="{1868A06E-C61A-A31D-C61D-73E663A46035}"/>
              </a:ext>
            </a:extLst>
          </p:cNvPr>
          <p:cNvSpPr txBox="1"/>
          <p:nvPr/>
        </p:nvSpPr>
        <p:spPr>
          <a:xfrm>
            <a:off x="8498602" y="4029111"/>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zh-CN" sz="1600" dirty="0" err="1">
                <a:latin typeface="Calibri"/>
                <a:ea typeface="Calibri"/>
                <a:cs typeface="Calibri"/>
                <a:sym typeface="Calibri"/>
              </a:rPr>
              <a:t>LayoutGPT</a:t>
            </a:r>
            <a:endParaRPr sz="1600" dirty="0">
              <a:solidFill>
                <a:srgbClr val="000000"/>
              </a:solidFill>
              <a:latin typeface="Calibri"/>
              <a:ea typeface="Calibri"/>
              <a:cs typeface="Calibri"/>
              <a:sym typeface="Calibri"/>
            </a:endParaRPr>
          </a:p>
        </p:txBody>
      </p:sp>
      <p:pic>
        <p:nvPicPr>
          <p:cNvPr id="60" name="Picture 59">
            <a:extLst>
              <a:ext uri="{FF2B5EF4-FFF2-40B4-BE49-F238E27FC236}">
                <a16:creationId xmlns:a16="http://schemas.microsoft.com/office/drawing/2014/main" id="{DC4CF4FA-E933-A817-D46A-7E7DA9F757EA}"/>
              </a:ext>
            </a:extLst>
          </p:cNvPr>
          <p:cNvPicPr>
            <a:picLocks noChangeAspect="1"/>
          </p:cNvPicPr>
          <p:nvPr/>
        </p:nvPicPr>
        <p:blipFill>
          <a:blip r:embed="rId13"/>
          <a:stretch>
            <a:fillRect/>
          </a:stretch>
        </p:blipFill>
        <p:spPr>
          <a:xfrm>
            <a:off x="10399822" y="4412352"/>
            <a:ext cx="1362018" cy="885924"/>
          </a:xfrm>
          <a:prstGeom prst="rect">
            <a:avLst/>
          </a:prstGeom>
        </p:spPr>
      </p:pic>
      <p:cxnSp>
        <p:nvCxnSpPr>
          <p:cNvPr id="62" name="Google Shape;428;p9">
            <a:extLst>
              <a:ext uri="{FF2B5EF4-FFF2-40B4-BE49-F238E27FC236}">
                <a16:creationId xmlns:a16="http://schemas.microsoft.com/office/drawing/2014/main" id="{9B9DFCC9-1243-94FD-D3CA-E3A9E1E31F91}"/>
              </a:ext>
            </a:extLst>
          </p:cNvPr>
          <p:cNvCxnSpPr/>
          <p:nvPr/>
        </p:nvCxnSpPr>
        <p:spPr>
          <a:xfrm>
            <a:off x="10078695" y="3488327"/>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63" name="Google Shape;429;p9">
            <a:extLst>
              <a:ext uri="{FF2B5EF4-FFF2-40B4-BE49-F238E27FC236}">
                <a16:creationId xmlns:a16="http://schemas.microsoft.com/office/drawing/2014/main" id="{80AE1E01-92E9-1EDF-5101-102665155FE9}"/>
              </a:ext>
            </a:extLst>
          </p:cNvPr>
          <p:cNvSpPr txBox="1"/>
          <p:nvPr/>
        </p:nvSpPr>
        <p:spPr>
          <a:xfrm>
            <a:off x="9345574" y="3161856"/>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zh-CN" sz="1600" dirty="0">
                <a:latin typeface="Calibri"/>
                <a:ea typeface="Calibri"/>
                <a:cs typeface="Calibri"/>
                <a:sym typeface="Calibri"/>
              </a:rPr>
              <a:t>Gorilla</a:t>
            </a:r>
            <a:endParaRPr sz="1600" dirty="0">
              <a:solidFill>
                <a:srgbClr val="000000"/>
              </a:solidFill>
              <a:latin typeface="Calibri"/>
              <a:ea typeface="Calibri"/>
              <a:cs typeface="Calibri"/>
              <a:sym typeface="Calibri"/>
            </a:endParaRPr>
          </a:p>
        </p:txBody>
      </p:sp>
      <p:cxnSp>
        <p:nvCxnSpPr>
          <p:cNvPr id="320" name="Google Shape;415;p9">
            <a:extLst>
              <a:ext uri="{FF2B5EF4-FFF2-40B4-BE49-F238E27FC236}">
                <a16:creationId xmlns:a16="http://schemas.microsoft.com/office/drawing/2014/main" id="{1F45C344-5CA0-CBA9-900D-B7914CE30ACC}"/>
              </a:ext>
            </a:extLst>
          </p:cNvPr>
          <p:cNvCxnSpPr/>
          <p:nvPr/>
        </p:nvCxnSpPr>
        <p:spPr>
          <a:xfrm>
            <a:off x="11044851" y="3856033"/>
            <a:ext cx="0" cy="205200"/>
          </a:xfrm>
          <a:prstGeom prst="straightConnector1">
            <a:avLst/>
          </a:prstGeom>
          <a:noFill/>
          <a:ln w="22225" cap="flat" cmpd="sng">
            <a:solidFill>
              <a:srgbClr val="4472C4"/>
            </a:solidFill>
            <a:prstDash val="solid"/>
            <a:miter lim="800000"/>
            <a:headEnd type="none" w="sm" len="sm"/>
            <a:tailEnd type="none" w="sm" len="sm"/>
          </a:ln>
        </p:spPr>
      </p:cxnSp>
      <p:sp>
        <p:nvSpPr>
          <p:cNvPr id="321" name="Google Shape;422;p9">
            <a:extLst>
              <a:ext uri="{FF2B5EF4-FFF2-40B4-BE49-F238E27FC236}">
                <a16:creationId xmlns:a16="http://schemas.microsoft.com/office/drawing/2014/main" id="{D17B7FBF-3338-8EDA-43F3-C1ED3C5A68D8}"/>
              </a:ext>
            </a:extLst>
          </p:cNvPr>
          <p:cNvSpPr txBox="1"/>
          <p:nvPr/>
        </p:nvSpPr>
        <p:spPr>
          <a:xfrm>
            <a:off x="10310921" y="4013551"/>
            <a:ext cx="1463040" cy="338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zh-CN" sz="1600" dirty="0" err="1">
                <a:latin typeface="Calibri"/>
                <a:ea typeface="Calibri"/>
                <a:cs typeface="Calibri"/>
                <a:sym typeface="Calibri"/>
              </a:rPr>
              <a:t>AssistGPT</a:t>
            </a:r>
            <a:endParaRPr sz="1600" dirty="0">
              <a:solidFill>
                <a:srgbClr val="000000"/>
              </a:solidFill>
              <a:latin typeface="Calibri"/>
              <a:ea typeface="Calibri"/>
              <a:cs typeface="Calibri"/>
              <a:sym typeface="Calibri"/>
            </a:endParaRPr>
          </a:p>
        </p:txBody>
      </p:sp>
      <p:pic>
        <p:nvPicPr>
          <p:cNvPr id="322" name="Picture 321">
            <a:extLst>
              <a:ext uri="{FF2B5EF4-FFF2-40B4-BE49-F238E27FC236}">
                <a16:creationId xmlns:a16="http://schemas.microsoft.com/office/drawing/2014/main" id="{0A2E0BBB-BD7F-EA37-DC5D-BADBF333712A}"/>
              </a:ext>
            </a:extLst>
          </p:cNvPr>
          <p:cNvPicPr>
            <a:picLocks noChangeAspect="1"/>
          </p:cNvPicPr>
          <p:nvPr/>
        </p:nvPicPr>
        <p:blipFill>
          <a:blip r:embed="rId14"/>
          <a:stretch>
            <a:fillRect/>
          </a:stretch>
        </p:blipFill>
        <p:spPr>
          <a:xfrm>
            <a:off x="9259617" y="2152622"/>
            <a:ext cx="1634953" cy="1018795"/>
          </a:xfrm>
          <a:prstGeom prst="rect">
            <a:avLst/>
          </a:prstGeom>
        </p:spPr>
      </p:pic>
      <p:sp>
        <p:nvSpPr>
          <p:cNvPr id="2" name="Rectangle 1">
            <a:extLst>
              <a:ext uri="{FF2B5EF4-FFF2-40B4-BE49-F238E27FC236}">
                <a16:creationId xmlns:a16="http://schemas.microsoft.com/office/drawing/2014/main" id="{A7D8AF61-DAA8-EB19-E4AE-9E62D8369FDF}"/>
              </a:ext>
            </a:extLst>
          </p:cNvPr>
          <p:cNvSpPr/>
          <p:nvPr/>
        </p:nvSpPr>
        <p:spPr>
          <a:xfrm>
            <a:off x="331028" y="3959331"/>
            <a:ext cx="2373311" cy="176896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888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6AEBE3-47DD-6EAD-A001-97561DCE57A9}"/>
              </a:ext>
            </a:extLst>
          </p:cNvPr>
          <p:cNvSpPr>
            <a:spLocks noGrp="1"/>
          </p:cNvSpPr>
          <p:nvPr>
            <p:ph type="title"/>
          </p:nvPr>
        </p:nvSpPr>
        <p:spPr>
          <a:xfrm>
            <a:off x="1008361" y="27229"/>
            <a:ext cx="9742602" cy="1004259"/>
          </a:xfrm>
        </p:spPr>
        <p:txBody>
          <a:bodyPr>
            <a:noAutofit/>
          </a:bodyPr>
          <a:lstStyle/>
          <a:p>
            <a:r>
              <a:rPr lang="en-US" sz="3400" b="1" dirty="0">
                <a:solidFill>
                  <a:schemeClr val="accent1"/>
                </a:solidFill>
              </a:rPr>
              <a:t>MM-</a:t>
            </a:r>
            <a:r>
              <a:rPr lang="en-US" sz="3400" b="1" dirty="0" err="1">
                <a:solidFill>
                  <a:schemeClr val="accent1"/>
                </a:solidFill>
              </a:rPr>
              <a:t>ReAct</a:t>
            </a:r>
            <a:r>
              <a:rPr lang="en-US" sz="3400" dirty="0"/>
              <a:t>: Prompting ChatGPT for Multimodal Reasoning and Action</a:t>
            </a:r>
          </a:p>
        </p:txBody>
      </p:sp>
      <p:sp>
        <p:nvSpPr>
          <p:cNvPr id="8" name="TextBox 7">
            <a:extLst>
              <a:ext uri="{FF2B5EF4-FFF2-40B4-BE49-F238E27FC236}">
                <a16:creationId xmlns:a16="http://schemas.microsoft.com/office/drawing/2014/main" id="{FA02BF9D-7AC8-3675-9B26-A108D25D4E3B}"/>
              </a:ext>
            </a:extLst>
          </p:cNvPr>
          <p:cNvSpPr txBox="1"/>
          <p:nvPr/>
        </p:nvSpPr>
        <p:spPr>
          <a:xfrm>
            <a:off x="287471" y="1079813"/>
            <a:ext cx="5385197" cy="369332"/>
          </a:xfrm>
          <a:prstGeom prst="rect">
            <a:avLst/>
          </a:prstGeom>
          <a:noFill/>
        </p:spPr>
        <p:txBody>
          <a:bodyPr wrap="square" rtlCol="0">
            <a:spAutoFit/>
          </a:bodyPr>
          <a:lstStyle/>
          <a:p>
            <a:pPr algn="ctr"/>
            <a:r>
              <a:rPr lang="en-US" i="1">
                <a:solidFill>
                  <a:schemeClr val="accent1"/>
                </a:solidFill>
              </a:rPr>
              <a:t>Input</a:t>
            </a:r>
          </a:p>
        </p:txBody>
      </p:sp>
      <p:sp>
        <p:nvSpPr>
          <p:cNvPr id="10" name="TextBox 9">
            <a:extLst>
              <a:ext uri="{FF2B5EF4-FFF2-40B4-BE49-F238E27FC236}">
                <a16:creationId xmlns:a16="http://schemas.microsoft.com/office/drawing/2014/main" id="{E5F4E685-8AD6-36A0-5273-2E8B3FD6FE60}"/>
              </a:ext>
            </a:extLst>
          </p:cNvPr>
          <p:cNvSpPr txBox="1"/>
          <p:nvPr/>
        </p:nvSpPr>
        <p:spPr>
          <a:xfrm>
            <a:off x="6096001" y="1079813"/>
            <a:ext cx="5759034" cy="369332"/>
          </a:xfrm>
          <a:prstGeom prst="rect">
            <a:avLst/>
          </a:prstGeom>
          <a:noFill/>
        </p:spPr>
        <p:txBody>
          <a:bodyPr wrap="square" rtlCol="0">
            <a:spAutoFit/>
          </a:bodyPr>
          <a:lstStyle/>
          <a:p>
            <a:pPr algn="ctr"/>
            <a:r>
              <a:rPr lang="en-US" i="1">
                <a:solidFill>
                  <a:schemeClr val="accent1"/>
                </a:solidFill>
              </a:rPr>
              <a:t>Output</a:t>
            </a:r>
          </a:p>
        </p:txBody>
      </p:sp>
      <p:sp>
        <p:nvSpPr>
          <p:cNvPr id="11" name="TextBox 10">
            <a:extLst>
              <a:ext uri="{FF2B5EF4-FFF2-40B4-BE49-F238E27FC236}">
                <a16:creationId xmlns:a16="http://schemas.microsoft.com/office/drawing/2014/main" id="{792DF850-A435-C1B1-0A51-B69C20D11420}"/>
              </a:ext>
            </a:extLst>
          </p:cNvPr>
          <p:cNvSpPr txBox="1"/>
          <p:nvPr/>
        </p:nvSpPr>
        <p:spPr>
          <a:xfrm>
            <a:off x="2746024" y="1785394"/>
            <a:ext cx="2926644" cy="738664"/>
          </a:xfrm>
          <a:prstGeom prst="rect">
            <a:avLst/>
          </a:prstGeom>
          <a:noFill/>
        </p:spPr>
        <p:txBody>
          <a:bodyPr wrap="square" rtlCol="0">
            <a:spAutoFit/>
          </a:bodyPr>
          <a:lstStyle/>
          <a:p>
            <a:r>
              <a:rPr lang="en-US" sz="1400" dirty="0"/>
              <a:t>“What should I do after kneading the dough, before dividing it into pieces? For how long?”</a:t>
            </a:r>
          </a:p>
        </p:txBody>
      </p:sp>
      <p:pic>
        <p:nvPicPr>
          <p:cNvPr id="13" name="Picture 12">
            <a:extLst>
              <a:ext uri="{FF2B5EF4-FFF2-40B4-BE49-F238E27FC236}">
                <a16:creationId xmlns:a16="http://schemas.microsoft.com/office/drawing/2014/main" id="{D6D3E820-B962-57E0-AC70-FA258E34B21F}"/>
              </a:ext>
            </a:extLst>
          </p:cNvPr>
          <p:cNvPicPr>
            <a:picLocks noChangeAspect="1"/>
          </p:cNvPicPr>
          <p:nvPr/>
        </p:nvPicPr>
        <p:blipFill>
          <a:blip r:embed="rId5"/>
          <a:stretch>
            <a:fillRect/>
          </a:stretch>
        </p:blipFill>
        <p:spPr>
          <a:xfrm>
            <a:off x="927421" y="1402916"/>
            <a:ext cx="1544850" cy="1542392"/>
          </a:xfrm>
          <a:prstGeom prst="rect">
            <a:avLst/>
          </a:prstGeom>
        </p:spPr>
      </p:pic>
      <p:cxnSp>
        <p:nvCxnSpPr>
          <p:cNvPr id="17" name="Straight Connector 16">
            <a:extLst>
              <a:ext uri="{FF2B5EF4-FFF2-40B4-BE49-F238E27FC236}">
                <a16:creationId xmlns:a16="http://schemas.microsoft.com/office/drawing/2014/main" id="{38B53E8B-E4A1-9736-5C71-7835F9B8A154}"/>
              </a:ext>
            </a:extLst>
          </p:cNvPr>
          <p:cNvCxnSpPr>
            <a:cxnSpLocks/>
          </p:cNvCxnSpPr>
          <p:nvPr/>
        </p:nvCxnSpPr>
        <p:spPr>
          <a:xfrm>
            <a:off x="287471" y="3033880"/>
            <a:ext cx="5165062" cy="0"/>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7AE497-778F-8C70-3FF9-996BF77E273B}"/>
              </a:ext>
            </a:extLst>
          </p:cNvPr>
          <p:cNvCxnSpPr>
            <a:cxnSpLocks/>
          </p:cNvCxnSpPr>
          <p:nvPr/>
        </p:nvCxnSpPr>
        <p:spPr>
          <a:xfrm>
            <a:off x="6649156" y="3033880"/>
            <a:ext cx="5205879" cy="0"/>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6571D61-0A22-07EE-919B-1A3E2D6E959F}"/>
              </a:ext>
            </a:extLst>
          </p:cNvPr>
          <p:cNvSpPr txBox="1"/>
          <p:nvPr/>
        </p:nvSpPr>
        <p:spPr>
          <a:xfrm>
            <a:off x="6649156" y="1677672"/>
            <a:ext cx="5205879" cy="1169551"/>
          </a:xfrm>
          <a:prstGeom prst="rect">
            <a:avLst/>
          </a:prstGeom>
          <a:noFill/>
        </p:spPr>
        <p:txBody>
          <a:bodyPr wrap="square">
            <a:spAutoFit/>
          </a:bodyPr>
          <a:lstStyle/>
          <a:p>
            <a:r>
              <a:rPr lang="en-US" sz="1400" b="0" i="0">
                <a:effectLst/>
              </a:rPr>
              <a:t>After kneading the dough, you should put it in a warm place before dividing it into pieces, according to the recipe in the image.</a:t>
            </a:r>
          </a:p>
          <a:p>
            <a:endParaRPr lang="en-US" sz="1400"/>
          </a:p>
          <a:p>
            <a:r>
              <a:rPr lang="en-US" sz="1400"/>
              <a:t>You should put the dough in a warm place for 1 hour.</a:t>
            </a:r>
          </a:p>
        </p:txBody>
      </p:sp>
      <p:pic>
        <p:nvPicPr>
          <p:cNvPr id="22" name="Picture 21" descr="A picture containing text&#10;&#10;Description automatically generated">
            <a:extLst>
              <a:ext uri="{FF2B5EF4-FFF2-40B4-BE49-F238E27FC236}">
                <a16:creationId xmlns:a16="http://schemas.microsoft.com/office/drawing/2014/main" id="{37BE257F-6F26-D368-6411-416FEA383A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335" y="3122963"/>
            <a:ext cx="1586936" cy="1579673"/>
          </a:xfrm>
          <a:prstGeom prst="rect">
            <a:avLst/>
          </a:prstGeom>
        </p:spPr>
      </p:pic>
      <p:cxnSp>
        <p:nvCxnSpPr>
          <p:cNvPr id="23" name="Straight Connector 22">
            <a:extLst>
              <a:ext uri="{FF2B5EF4-FFF2-40B4-BE49-F238E27FC236}">
                <a16:creationId xmlns:a16="http://schemas.microsoft.com/office/drawing/2014/main" id="{B5178C4B-8937-42FD-FB89-A971F88754A6}"/>
              </a:ext>
            </a:extLst>
          </p:cNvPr>
          <p:cNvCxnSpPr>
            <a:cxnSpLocks/>
          </p:cNvCxnSpPr>
          <p:nvPr/>
        </p:nvCxnSpPr>
        <p:spPr>
          <a:xfrm>
            <a:off x="287471" y="4913485"/>
            <a:ext cx="5165062" cy="0"/>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55DBCD8-10AC-054F-7635-2E6A3C472957}"/>
              </a:ext>
            </a:extLst>
          </p:cNvPr>
          <p:cNvCxnSpPr>
            <a:cxnSpLocks/>
          </p:cNvCxnSpPr>
          <p:nvPr/>
        </p:nvCxnSpPr>
        <p:spPr>
          <a:xfrm>
            <a:off x="6649156" y="4913485"/>
            <a:ext cx="5205879" cy="0"/>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BBA38D6-3278-67CA-DB36-76C116D24337}"/>
              </a:ext>
            </a:extLst>
          </p:cNvPr>
          <p:cNvSpPr txBox="1"/>
          <p:nvPr/>
        </p:nvSpPr>
        <p:spPr>
          <a:xfrm>
            <a:off x="2751671" y="3620411"/>
            <a:ext cx="2638778" cy="523220"/>
          </a:xfrm>
          <a:prstGeom prst="rect">
            <a:avLst/>
          </a:prstGeom>
          <a:noFill/>
        </p:spPr>
        <p:txBody>
          <a:bodyPr wrap="square" rtlCol="0">
            <a:spAutoFit/>
          </a:bodyPr>
          <a:lstStyle/>
          <a:p>
            <a:r>
              <a:rPr lang="en-US" sz="1400"/>
              <a:t>“Can you change the squirrel in the image to a mouse?”</a:t>
            </a:r>
          </a:p>
        </p:txBody>
      </p:sp>
      <p:pic>
        <p:nvPicPr>
          <p:cNvPr id="1030" name="Picture 6">
            <a:extLst>
              <a:ext uri="{FF2B5EF4-FFF2-40B4-BE49-F238E27FC236}">
                <a16:creationId xmlns:a16="http://schemas.microsoft.com/office/drawing/2014/main" id="{B400562B-4CE1-ACA0-857B-60BA0A106D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7476" y="3119330"/>
            <a:ext cx="1586936" cy="15869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EF768BA-CC1A-6593-9921-894A81B6A4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471" y="5000161"/>
            <a:ext cx="2676341" cy="151233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5FD0CB9-2BD3-11F2-1F53-ABA1845351E9}"/>
              </a:ext>
            </a:extLst>
          </p:cNvPr>
          <p:cNvSpPr txBox="1"/>
          <p:nvPr/>
        </p:nvSpPr>
        <p:spPr>
          <a:xfrm>
            <a:off x="3033890" y="5463940"/>
            <a:ext cx="2926644" cy="738664"/>
          </a:xfrm>
          <a:prstGeom prst="rect">
            <a:avLst/>
          </a:prstGeom>
          <a:noFill/>
        </p:spPr>
        <p:txBody>
          <a:bodyPr wrap="square" rtlCol="0">
            <a:spAutoFit/>
          </a:bodyPr>
          <a:lstStyle/>
          <a:p>
            <a:r>
              <a:rPr lang="en-US" sz="1400"/>
              <a:t>“I want to make a short video to highlight the long deuce by Kobe if there is any in the video. </a:t>
            </a:r>
          </a:p>
        </p:txBody>
      </p:sp>
      <p:pic>
        <p:nvPicPr>
          <p:cNvPr id="30" name="long_deuce">
            <a:hlinkClick r:id="" action="ppaction://media"/>
            <a:extLst>
              <a:ext uri="{FF2B5EF4-FFF2-40B4-BE49-F238E27FC236}">
                <a16:creationId xmlns:a16="http://schemas.microsoft.com/office/drawing/2014/main" id="{672C95BD-8F8D-DF15-AE5F-D315206FD17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165621" y="4983964"/>
            <a:ext cx="3050647" cy="1715989"/>
          </a:xfrm>
          <a:prstGeom prst="rect">
            <a:avLst/>
          </a:prstGeom>
        </p:spPr>
      </p:pic>
      <p:sp>
        <p:nvSpPr>
          <p:cNvPr id="31" name="TextBox 30">
            <a:extLst>
              <a:ext uri="{FF2B5EF4-FFF2-40B4-BE49-F238E27FC236}">
                <a16:creationId xmlns:a16="http://schemas.microsoft.com/office/drawing/2014/main" id="{1A872D15-D024-C626-660D-CE2C6890E41D}"/>
              </a:ext>
            </a:extLst>
          </p:cNvPr>
          <p:cNvSpPr txBox="1"/>
          <p:nvPr/>
        </p:nvSpPr>
        <p:spPr>
          <a:xfrm>
            <a:off x="0" y="6518914"/>
            <a:ext cx="4110038" cy="276999"/>
          </a:xfrm>
          <a:prstGeom prst="rect">
            <a:avLst/>
          </a:prstGeom>
          <a:noFill/>
        </p:spPr>
        <p:txBody>
          <a:bodyPr wrap="square" rtlCol="0">
            <a:spAutoFit/>
          </a:bodyPr>
          <a:lstStyle/>
          <a:p>
            <a:r>
              <a:rPr lang="en-US" sz="1200" i="1">
                <a:solidFill>
                  <a:schemeClr val="accent1"/>
                </a:solidFill>
              </a:rPr>
              <a:t>A 6-min video about the last NBA game of Kobe Bryant</a:t>
            </a:r>
          </a:p>
        </p:txBody>
      </p:sp>
      <p:sp>
        <p:nvSpPr>
          <p:cNvPr id="3" name="Rectangle 2">
            <a:extLst>
              <a:ext uri="{FF2B5EF4-FFF2-40B4-BE49-F238E27FC236}">
                <a16:creationId xmlns:a16="http://schemas.microsoft.com/office/drawing/2014/main" id="{A1498D37-CDF8-787C-9F04-84B652225BCD}"/>
              </a:ext>
            </a:extLst>
          </p:cNvPr>
          <p:cNvSpPr/>
          <p:nvPr/>
        </p:nvSpPr>
        <p:spPr>
          <a:xfrm rot="16200000">
            <a:off x="5110867" y="2066352"/>
            <a:ext cx="1970266" cy="369332"/>
          </a:xfrm>
          <a:prstGeom prst="rect">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Chat as Interface</a:t>
            </a:r>
          </a:p>
        </p:txBody>
      </p:sp>
      <p:sp>
        <p:nvSpPr>
          <p:cNvPr id="4" name="Rectangle 3">
            <a:extLst>
              <a:ext uri="{FF2B5EF4-FFF2-40B4-BE49-F238E27FC236}">
                <a16:creationId xmlns:a16="http://schemas.microsoft.com/office/drawing/2014/main" id="{D8070DB1-3FF6-8E3B-CF5A-5E8E4E0C0024}"/>
              </a:ext>
            </a:extLst>
          </p:cNvPr>
          <p:cNvSpPr/>
          <p:nvPr/>
        </p:nvSpPr>
        <p:spPr>
          <a:xfrm rot="16200000">
            <a:off x="5092368" y="5298412"/>
            <a:ext cx="1970266" cy="369332"/>
          </a:xfrm>
          <a:prstGeom prst="rect">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Chat as Interface</a:t>
            </a:r>
          </a:p>
        </p:txBody>
      </p:sp>
      <p:pic>
        <p:nvPicPr>
          <p:cNvPr id="1028" name="Picture 4" descr="MM-ReAct">
            <a:extLst>
              <a:ext uri="{FF2B5EF4-FFF2-40B4-BE49-F238E27FC236}">
                <a16:creationId xmlns:a16="http://schemas.microsoft.com/office/drawing/2014/main" id="{8B03BBF8-10DB-8D22-E617-BF33F56023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7216" y="3116187"/>
            <a:ext cx="1316950" cy="1492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2BFEC3-ED06-7547-DA82-73A25B27E350}"/>
              </a:ext>
            </a:extLst>
          </p:cNvPr>
          <p:cNvSpPr txBox="1"/>
          <p:nvPr/>
        </p:nvSpPr>
        <p:spPr>
          <a:xfrm>
            <a:off x="5113066" y="520215"/>
            <a:ext cx="3679242" cy="369332"/>
          </a:xfrm>
          <a:prstGeom prst="rect">
            <a:avLst/>
          </a:prstGeom>
          <a:noFill/>
        </p:spPr>
        <p:txBody>
          <a:bodyPr wrap="square">
            <a:spAutoFit/>
          </a:bodyPr>
          <a:lstStyle/>
          <a:p>
            <a:r>
              <a:rPr lang="en-US" dirty="0">
                <a:hlinkClick r:id="rId11"/>
              </a:rPr>
              <a:t>https://multimodal-react.github.io/</a:t>
            </a:r>
            <a:r>
              <a:rPr lang="en-US" dirty="0"/>
              <a:t> </a:t>
            </a:r>
          </a:p>
        </p:txBody>
      </p:sp>
    </p:spTree>
    <p:extLst>
      <p:ext uri="{BB962C8B-B14F-4D97-AF65-F5344CB8AC3E}">
        <p14:creationId xmlns:p14="http://schemas.microsoft.com/office/powerpoint/2010/main" val="230054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7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48B1118F-123B-AC60-C922-790269FD69B0}"/>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3400" b="1" i="0" u="none" strike="noStrike" kern="1200" cap="none" spc="0" normalizeH="0" baseline="0" noProof="0" dirty="0">
                <a:ln>
                  <a:noFill/>
                </a:ln>
                <a:solidFill>
                  <a:srgbClr val="4472C4"/>
                </a:solidFill>
                <a:effectLst/>
                <a:uLnTx/>
                <a:uFillTx/>
                <a:latin typeface="Calibri Light" panose="020F0302020204030204"/>
                <a:ea typeface="+mj-ea"/>
                <a:cs typeface="+mj-cs"/>
              </a:rPr>
              <a:t>MM-</a:t>
            </a:r>
            <a:r>
              <a:rPr kumimoji="0" lang="en-US" sz="3400" b="1" i="0" u="none" strike="noStrike" kern="1200" cap="none" spc="0" normalizeH="0" baseline="0" noProof="0" dirty="0" err="1">
                <a:ln>
                  <a:noFill/>
                </a:ln>
                <a:solidFill>
                  <a:srgbClr val="4472C4"/>
                </a:solidFill>
                <a:effectLst/>
                <a:uLnTx/>
                <a:uFillTx/>
                <a:latin typeface="Calibri Light" panose="020F0302020204030204"/>
                <a:ea typeface="+mj-ea"/>
                <a:cs typeface="+mj-cs"/>
              </a:rPr>
              <a:t>ReAct</a:t>
            </a:r>
            <a:r>
              <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rPr>
              <a:t> Design </a:t>
            </a:r>
            <a:endParaRPr lang="en-US" sz="3600" dirty="0"/>
          </a:p>
        </p:txBody>
      </p:sp>
      <p:sp>
        <p:nvSpPr>
          <p:cNvPr id="9" name="TextBox 8">
            <a:extLst>
              <a:ext uri="{FF2B5EF4-FFF2-40B4-BE49-F238E27FC236}">
                <a16:creationId xmlns:a16="http://schemas.microsoft.com/office/drawing/2014/main" id="{C61D7660-FB98-2638-933D-30D4B125A1EE}"/>
              </a:ext>
            </a:extLst>
          </p:cNvPr>
          <p:cNvSpPr txBox="1"/>
          <p:nvPr/>
        </p:nvSpPr>
        <p:spPr>
          <a:xfrm>
            <a:off x="975363" y="6039281"/>
            <a:ext cx="10239313" cy="646331"/>
          </a:xfrm>
          <a:prstGeom prst="rect">
            <a:avLst/>
          </a:prstGeom>
          <a:noFill/>
        </p:spPr>
        <p:txBody>
          <a:bodyPr wrap="square">
            <a:spAutoFit/>
          </a:bodyPr>
          <a:lstStyle/>
          <a:p>
            <a:r>
              <a:rPr lang="en-US" b="0" i="0" dirty="0">
                <a:effectLst/>
              </a:rPr>
              <a:t>MM-</a:t>
            </a:r>
            <a:r>
              <a:rPr lang="en-US" b="0" i="0" dirty="0" err="1">
                <a:effectLst/>
              </a:rPr>
              <a:t>ReAct</a:t>
            </a:r>
            <a:r>
              <a:rPr lang="en-US" b="0" i="0" dirty="0">
                <a:effectLst/>
              </a:rPr>
              <a:t> is a system paradigm that composes numerous vision experts with ChatGPT for multimodal reasoning and action.</a:t>
            </a:r>
          </a:p>
        </p:txBody>
      </p:sp>
      <p:grpSp>
        <p:nvGrpSpPr>
          <p:cNvPr id="6" name="Group 5">
            <a:extLst>
              <a:ext uri="{FF2B5EF4-FFF2-40B4-BE49-F238E27FC236}">
                <a16:creationId xmlns:a16="http://schemas.microsoft.com/office/drawing/2014/main" id="{7D8B0CB8-4D73-0D90-04E8-4BA94FA4A464}"/>
              </a:ext>
            </a:extLst>
          </p:cNvPr>
          <p:cNvGrpSpPr/>
          <p:nvPr/>
        </p:nvGrpSpPr>
        <p:grpSpPr>
          <a:xfrm>
            <a:off x="1999893" y="840606"/>
            <a:ext cx="8192213" cy="5017452"/>
            <a:chOff x="1999893" y="840606"/>
            <a:chExt cx="8192213" cy="5017452"/>
          </a:xfrm>
        </p:grpSpPr>
        <p:pic>
          <p:nvPicPr>
            <p:cNvPr id="2" name="Picture 1">
              <a:extLst>
                <a:ext uri="{FF2B5EF4-FFF2-40B4-BE49-F238E27FC236}">
                  <a16:creationId xmlns:a16="http://schemas.microsoft.com/office/drawing/2014/main" id="{3FDFB0F8-603B-E3F6-FDF9-C2AC377CA8E6}"/>
                </a:ext>
              </a:extLst>
            </p:cNvPr>
            <p:cNvPicPr>
              <a:picLocks noChangeAspect="1"/>
            </p:cNvPicPr>
            <p:nvPr/>
          </p:nvPicPr>
          <p:blipFill>
            <a:blip r:embed="rId3"/>
            <a:stretch>
              <a:fillRect/>
            </a:stretch>
          </p:blipFill>
          <p:spPr>
            <a:xfrm>
              <a:off x="1999893" y="840606"/>
              <a:ext cx="8192213" cy="5017452"/>
            </a:xfrm>
            <a:prstGeom prst="rect">
              <a:avLst/>
            </a:prstGeom>
          </p:spPr>
        </p:pic>
        <p:cxnSp>
          <p:nvCxnSpPr>
            <p:cNvPr id="5" name="Straight Arrow Connector 4">
              <a:extLst>
                <a:ext uri="{FF2B5EF4-FFF2-40B4-BE49-F238E27FC236}">
                  <a16:creationId xmlns:a16="http://schemas.microsoft.com/office/drawing/2014/main" id="{162BA206-28CE-A146-7C4E-1C7F90BDB524}"/>
                </a:ext>
              </a:extLst>
            </p:cNvPr>
            <p:cNvCxnSpPr>
              <a:cxnSpLocks/>
            </p:cNvCxnSpPr>
            <p:nvPr/>
          </p:nvCxnSpPr>
          <p:spPr>
            <a:xfrm>
              <a:off x="4064655" y="4336026"/>
              <a:ext cx="2128941" cy="429665"/>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6C6A50-E15F-A9BA-5412-3F02F121C5A2}"/>
                </a:ext>
              </a:extLst>
            </p:cNvPr>
            <p:cNvSpPr/>
            <p:nvPr/>
          </p:nvSpPr>
          <p:spPr>
            <a:xfrm>
              <a:off x="6313497" y="4336026"/>
              <a:ext cx="2164232" cy="364633"/>
            </a:xfrm>
            <a:prstGeom prst="rect">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ChatGPT Allocation</a:t>
              </a:r>
            </a:p>
          </p:txBody>
        </p:sp>
        <p:sp>
          <p:nvSpPr>
            <p:cNvPr id="13" name="Rectangle 12">
              <a:extLst>
                <a:ext uri="{FF2B5EF4-FFF2-40B4-BE49-F238E27FC236}">
                  <a16:creationId xmlns:a16="http://schemas.microsoft.com/office/drawing/2014/main" id="{47AAB699-B81C-D097-8D12-07D9CBF28B61}"/>
                </a:ext>
              </a:extLst>
            </p:cNvPr>
            <p:cNvSpPr/>
            <p:nvPr/>
          </p:nvSpPr>
          <p:spPr>
            <a:xfrm>
              <a:off x="6230786" y="5023666"/>
              <a:ext cx="1164827" cy="364633"/>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ChatGPT:</a:t>
              </a:r>
            </a:p>
          </p:txBody>
        </p:sp>
      </p:grpSp>
    </p:spTree>
    <p:extLst>
      <p:ext uri="{BB962C8B-B14F-4D97-AF65-F5344CB8AC3E}">
        <p14:creationId xmlns:p14="http://schemas.microsoft.com/office/powerpoint/2010/main" val="1062923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nimated_figure_2_part1">
            <a:hlinkClick r:id="" action="ppaction://media"/>
            <a:extLst>
              <a:ext uri="{FF2B5EF4-FFF2-40B4-BE49-F238E27FC236}">
                <a16:creationId xmlns:a16="http://schemas.microsoft.com/office/drawing/2014/main" id="{F2493C79-CB03-78D8-CE20-3A8D68E48A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6152" y="731520"/>
            <a:ext cx="9753600" cy="5486400"/>
          </a:xfrm>
          <a:prstGeom prst="rect">
            <a:avLst/>
          </a:prstGeom>
        </p:spPr>
      </p:pic>
      <p:sp>
        <p:nvSpPr>
          <p:cNvPr id="4" name="Title 4">
            <a:extLst>
              <a:ext uri="{FF2B5EF4-FFF2-40B4-BE49-F238E27FC236}">
                <a16:creationId xmlns:a16="http://schemas.microsoft.com/office/drawing/2014/main" id="{2652165E-4CA9-8E2A-C5ED-C4E865B8221E}"/>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3400" b="1" i="0" u="none" strike="noStrike" kern="1200" cap="none" spc="0" normalizeH="0" baseline="0" noProof="0" dirty="0">
                <a:ln>
                  <a:noFill/>
                </a:ln>
                <a:solidFill>
                  <a:srgbClr val="4472C4"/>
                </a:solidFill>
                <a:effectLst/>
                <a:uLnTx/>
                <a:uFillTx/>
                <a:latin typeface="Calibri Light" panose="020F0302020204030204"/>
                <a:ea typeface="+mj-ea"/>
                <a:cs typeface="+mj-cs"/>
              </a:rPr>
              <a:t>MM-</a:t>
            </a:r>
            <a:r>
              <a:rPr kumimoji="0" lang="en-US" sz="3400" b="1" i="0" u="none" strike="noStrike" kern="1200" cap="none" spc="0" normalizeH="0" baseline="0" noProof="0" dirty="0" err="1">
                <a:ln>
                  <a:noFill/>
                </a:ln>
                <a:solidFill>
                  <a:srgbClr val="4472C4"/>
                </a:solidFill>
                <a:effectLst/>
                <a:uLnTx/>
                <a:uFillTx/>
                <a:latin typeface="Calibri Light" panose="020F0302020204030204"/>
                <a:ea typeface="+mj-ea"/>
                <a:cs typeface="+mj-cs"/>
              </a:rPr>
              <a:t>ReAct</a:t>
            </a:r>
            <a:r>
              <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rPr>
              <a:t> Design </a:t>
            </a:r>
            <a:endParaRPr lang="en-US" sz="3600" dirty="0"/>
          </a:p>
        </p:txBody>
      </p:sp>
      <p:sp>
        <p:nvSpPr>
          <p:cNvPr id="6" name="TextBox 5">
            <a:extLst>
              <a:ext uri="{FF2B5EF4-FFF2-40B4-BE49-F238E27FC236}">
                <a16:creationId xmlns:a16="http://schemas.microsoft.com/office/drawing/2014/main" id="{EEADE2C2-E51E-1FE2-DA9B-D0946C6A1ADA}"/>
              </a:ext>
            </a:extLst>
          </p:cNvPr>
          <p:cNvSpPr txBox="1"/>
          <p:nvPr/>
        </p:nvSpPr>
        <p:spPr>
          <a:xfrm>
            <a:off x="975363" y="6039281"/>
            <a:ext cx="10239313" cy="646331"/>
          </a:xfrm>
          <a:prstGeom prst="rect">
            <a:avLst/>
          </a:prstGeom>
          <a:noFill/>
        </p:spPr>
        <p:txBody>
          <a:bodyPr wrap="square">
            <a:spAutoFit/>
          </a:bodyPr>
          <a:lstStyle/>
          <a:p>
            <a:pPr marL="285750" indent="-285750">
              <a:buFont typeface="Arial" panose="020B0604020202020204" pitchFamily="34" charset="0"/>
              <a:buChar char="•"/>
            </a:pPr>
            <a:r>
              <a:rPr lang="en-US" b="0" i="0" dirty="0">
                <a:effectLst/>
              </a:rPr>
              <a:t>To enable the image as input, we simply use the file path as the input to ChatGPT. The file path functions as a placeholder, allowing ChatGPT to treat it as a black box.</a:t>
            </a:r>
          </a:p>
        </p:txBody>
      </p:sp>
    </p:spTree>
    <p:extLst>
      <p:ext uri="{BB962C8B-B14F-4D97-AF65-F5344CB8AC3E}">
        <p14:creationId xmlns:p14="http://schemas.microsoft.com/office/powerpoint/2010/main" val="337439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nimated_figure_2_part2">
            <a:hlinkClick r:id="" action="ppaction://media"/>
            <a:extLst>
              <a:ext uri="{FF2B5EF4-FFF2-40B4-BE49-F238E27FC236}">
                <a16:creationId xmlns:a16="http://schemas.microsoft.com/office/drawing/2014/main" id="{2D38231A-C9DB-1864-6369-B6A6BB2E6B97}"/>
              </a:ext>
            </a:extLst>
          </p:cNvPr>
          <p:cNvPicPr>
            <a:picLocks noChangeAspect="1"/>
          </p:cNvPicPr>
          <p:nvPr>
            <a:videoFile r:link="rId1"/>
            <p:extLst>
              <p:ext uri="{DAA4B4D4-6D71-4841-9C94-3DE7FCFB9230}">
                <p14:media xmlns:p14="http://schemas.microsoft.com/office/powerpoint/2010/main" r:embed="rId2">
                  <p14:trim end="7145.2999"/>
                </p14:media>
              </p:ext>
            </p:extLst>
          </p:nvPr>
        </p:nvPicPr>
        <p:blipFill>
          <a:blip r:embed="rId5"/>
          <a:stretch>
            <a:fillRect/>
          </a:stretch>
        </p:blipFill>
        <p:spPr>
          <a:xfrm>
            <a:off x="1216152" y="731520"/>
            <a:ext cx="9753600" cy="5486400"/>
          </a:xfrm>
          <a:prstGeom prst="rect">
            <a:avLst/>
          </a:prstGeom>
        </p:spPr>
      </p:pic>
      <p:sp>
        <p:nvSpPr>
          <p:cNvPr id="4" name="Title 4">
            <a:extLst>
              <a:ext uri="{FF2B5EF4-FFF2-40B4-BE49-F238E27FC236}">
                <a16:creationId xmlns:a16="http://schemas.microsoft.com/office/drawing/2014/main" id="{2652165E-4CA9-8E2A-C5ED-C4E865B8221E}"/>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3400" b="1" i="0" u="none" strike="noStrike" kern="1200" cap="none" spc="0" normalizeH="0" baseline="0" noProof="0" dirty="0">
                <a:ln>
                  <a:noFill/>
                </a:ln>
                <a:solidFill>
                  <a:srgbClr val="4472C4"/>
                </a:solidFill>
                <a:effectLst/>
                <a:uLnTx/>
                <a:uFillTx/>
                <a:latin typeface="Calibri Light" panose="020F0302020204030204"/>
                <a:ea typeface="+mj-ea"/>
                <a:cs typeface="+mj-cs"/>
              </a:rPr>
              <a:t>MM-</a:t>
            </a:r>
            <a:r>
              <a:rPr kumimoji="0" lang="en-US" sz="3400" b="1" i="0" u="none" strike="noStrike" kern="1200" cap="none" spc="0" normalizeH="0" baseline="0" noProof="0" dirty="0" err="1">
                <a:ln>
                  <a:noFill/>
                </a:ln>
                <a:solidFill>
                  <a:srgbClr val="4472C4"/>
                </a:solidFill>
                <a:effectLst/>
                <a:uLnTx/>
                <a:uFillTx/>
                <a:latin typeface="Calibri Light" panose="020F0302020204030204"/>
                <a:ea typeface="+mj-ea"/>
                <a:cs typeface="+mj-cs"/>
              </a:rPr>
              <a:t>ReAct</a:t>
            </a:r>
            <a:r>
              <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rPr>
              <a:t> Design </a:t>
            </a:r>
            <a:endParaRPr lang="en-US" sz="3600" dirty="0"/>
          </a:p>
        </p:txBody>
      </p:sp>
      <p:sp>
        <p:nvSpPr>
          <p:cNvPr id="6" name="TextBox 5">
            <a:extLst>
              <a:ext uri="{FF2B5EF4-FFF2-40B4-BE49-F238E27FC236}">
                <a16:creationId xmlns:a16="http://schemas.microsoft.com/office/drawing/2014/main" id="{EEADE2C2-E51E-1FE2-DA9B-D0946C6A1ADA}"/>
              </a:ext>
            </a:extLst>
          </p:cNvPr>
          <p:cNvSpPr txBox="1"/>
          <p:nvPr/>
        </p:nvSpPr>
        <p:spPr>
          <a:xfrm>
            <a:off x="975363" y="5773815"/>
            <a:ext cx="10239313" cy="1046440"/>
          </a:xfrm>
          <a:prstGeom prst="rect">
            <a:avLst/>
          </a:prstGeom>
          <a:noFill/>
        </p:spPr>
        <p:txBody>
          <a:bodyPr wrap="square">
            <a:spAutoFit/>
          </a:bodyPr>
          <a:lstStyle/>
          <a:p>
            <a:pPr marL="285750" indent="-285750">
              <a:buFont typeface="Arial" panose="020B0604020202020204" pitchFamily="34" charset="0"/>
              <a:buChar char="•"/>
            </a:pPr>
            <a:r>
              <a:rPr lang="en-US" b="0" i="0" dirty="0">
                <a:effectLst/>
              </a:rPr>
              <a:t>Whenever a specific property, such as celebrity names or box coordinates, is required, ChatGPT is expected to seek help from a specific vision expert to identify the desired information.</a:t>
            </a:r>
          </a:p>
          <a:p>
            <a:pPr marL="285750" indent="-285750">
              <a:buFont typeface="Arial" panose="020B0604020202020204" pitchFamily="34" charset="0"/>
              <a:buChar char="•"/>
            </a:pPr>
            <a:endParaRPr lang="en-US" sz="800" b="0" i="0" dirty="0">
              <a:effectLst/>
            </a:endParaRPr>
          </a:p>
          <a:p>
            <a:pPr marL="285750" indent="-285750">
              <a:buFont typeface="Arial" panose="020B0604020202020204" pitchFamily="34" charset="0"/>
              <a:buChar char="•"/>
            </a:pPr>
            <a:r>
              <a:rPr lang="en-US" b="0" i="0" dirty="0">
                <a:effectLst/>
              </a:rPr>
              <a:t>The expert output is serialized as text and combined with the input to further activate ChatGPT.</a:t>
            </a:r>
          </a:p>
        </p:txBody>
      </p:sp>
    </p:spTree>
    <p:extLst>
      <p:ext uri="{BB962C8B-B14F-4D97-AF65-F5344CB8AC3E}">
        <p14:creationId xmlns:p14="http://schemas.microsoft.com/office/powerpoint/2010/main" val="408065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nimated_figure_2_part2">
            <a:hlinkClick r:id="" action="ppaction://media"/>
            <a:extLst>
              <a:ext uri="{FF2B5EF4-FFF2-40B4-BE49-F238E27FC236}">
                <a16:creationId xmlns:a16="http://schemas.microsoft.com/office/drawing/2014/main" id="{2D38231A-C9DB-1864-6369-B6A6BB2E6B97}"/>
              </a:ext>
            </a:extLst>
          </p:cNvPr>
          <p:cNvPicPr>
            <a:picLocks noChangeAspect="1"/>
          </p:cNvPicPr>
          <p:nvPr>
            <a:videoFile r:link="rId1"/>
            <p:extLst>
              <p:ext uri="{DAA4B4D4-6D71-4841-9C94-3DE7FCFB9230}">
                <p14:media xmlns:p14="http://schemas.microsoft.com/office/powerpoint/2010/main" r:embed="rId2">
                  <p14:trim st="29297" end="0.2999"/>
                </p14:media>
              </p:ext>
            </p:extLst>
          </p:nvPr>
        </p:nvPicPr>
        <p:blipFill>
          <a:blip r:embed="rId5"/>
          <a:stretch>
            <a:fillRect/>
          </a:stretch>
        </p:blipFill>
        <p:spPr>
          <a:xfrm>
            <a:off x="1216152" y="731520"/>
            <a:ext cx="9753600" cy="5486400"/>
          </a:xfrm>
          <a:prstGeom prst="rect">
            <a:avLst/>
          </a:prstGeom>
        </p:spPr>
      </p:pic>
      <p:sp>
        <p:nvSpPr>
          <p:cNvPr id="4" name="Title 4">
            <a:extLst>
              <a:ext uri="{FF2B5EF4-FFF2-40B4-BE49-F238E27FC236}">
                <a16:creationId xmlns:a16="http://schemas.microsoft.com/office/drawing/2014/main" id="{2652165E-4CA9-8E2A-C5ED-C4E865B8221E}"/>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3400" b="1" i="0" u="none" strike="noStrike" kern="1200" cap="none" spc="0" normalizeH="0" baseline="0" noProof="0" dirty="0">
                <a:ln>
                  <a:noFill/>
                </a:ln>
                <a:solidFill>
                  <a:srgbClr val="4472C4"/>
                </a:solidFill>
                <a:effectLst/>
                <a:uLnTx/>
                <a:uFillTx/>
                <a:latin typeface="Calibri Light" panose="020F0302020204030204"/>
                <a:ea typeface="+mj-ea"/>
                <a:cs typeface="+mj-cs"/>
              </a:rPr>
              <a:t>MM-</a:t>
            </a:r>
            <a:r>
              <a:rPr kumimoji="0" lang="en-US" sz="3400" b="1" i="0" u="none" strike="noStrike" kern="1200" cap="none" spc="0" normalizeH="0" baseline="0" noProof="0" dirty="0" err="1">
                <a:ln>
                  <a:noFill/>
                </a:ln>
                <a:solidFill>
                  <a:srgbClr val="4472C4"/>
                </a:solidFill>
                <a:effectLst/>
                <a:uLnTx/>
                <a:uFillTx/>
                <a:latin typeface="Calibri Light" panose="020F0302020204030204"/>
                <a:ea typeface="+mj-ea"/>
                <a:cs typeface="+mj-cs"/>
              </a:rPr>
              <a:t>ReAct</a:t>
            </a:r>
            <a:r>
              <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rPr>
              <a:t> Design </a:t>
            </a:r>
            <a:endParaRPr lang="en-US" sz="3600" dirty="0"/>
          </a:p>
        </p:txBody>
      </p:sp>
      <p:sp>
        <p:nvSpPr>
          <p:cNvPr id="6" name="TextBox 5">
            <a:extLst>
              <a:ext uri="{FF2B5EF4-FFF2-40B4-BE49-F238E27FC236}">
                <a16:creationId xmlns:a16="http://schemas.microsoft.com/office/drawing/2014/main" id="{EEADE2C2-E51E-1FE2-DA9B-D0946C6A1ADA}"/>
              </a:ext>
            </a:extLst>
          </p:cNvPr>
          <p:cNvSpPr txBox="1"/>
          <p:nvPr/>
        </p:nvSpPr>
        <p:spPr>
          <a:xfrm>
            <a:off x="975363" y="5773815"/>
            <a:ext cx="10239313" cy="1046440"/>
          </a:xfrm>
          <a:prstGeom prst="rect">
            <a:avLst/>
          </a:prstGeom>
          <a:noFill/>
        </p:spPr>
        <p:txBody>
          <a:bodyPr wrap="square">
            <a:spAutoFit/>
          </a:bodyPr>
          <a:lstStyle/>
          <a:p>
            <a:pPr marL="285750" indent="-285750">
              <a:buFont typeface="Arial" panose="020B0604020202020204" pitchFamily="34" charset="0"/>
              <a:buChar char="•"/>
            </a:pPr>
            <a:r>
              <a:rPr lang="en-US" b="0" i="0" dirty="0">
                <a:effectLst/>
              </a:rPr>
              <a:t>Whenever a specific property, such as celebrity names or box coordinates, is required, ChatGPT is expected to seek help from a specific vision expert to identify the desired information.</a:t>
            </a:r>
          </a:p>
          <a:p>
            <a:pPr marL="285750" indent="-285750">
              <a:buFont typeface="Arial" panose="020B0604020202020204" pitchFamily="34" charset="0"/>
              <a:buChar char="•"/>
            </a:pPr>
            <a:endParaRPr lang="en-US" sz="800" b="0" i="0" dirty="0">
              <a:effectLst/>
            </a:endParaRPr>
          </a:p>
          <a:p>
            <a:pPr marL="285750" indent="-285750">
              <a:buFont typeface="Arial" panose="020B0604020202020204" pitchFamily="34" charset="0"/>
              <a:buChar char="•"/>
            </a:pPr>
            <a:r>
              <a:rPr lang="en-US" b="0" i="0" dirty="0">
                <a:effectLst/>
              </a:rPr>
              <a:t>The expert output is serialized as text and combined with the input to further activate ChatGPT.</a:t>
            </a:r>
          </a:p>
        </p:txBody>
      </p:sp>
    </p:spTree>
    <p:extLst>
      <p:ext uri="{BB962C8B-B14F-4D97-AF65-F5344CB8AC3E}">
        <p14:creationId xmlns:p14="http://schemas.microsoft.com/office/powerpoint/2010/main" val="17314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80C7B-B841-A7ED-ABAB-DEF70D3F8CC9}"/>
              </a:ext>
            </a:extLst>
          </p:cNvPr>
          <p:cNvPicPr>
            <a:picLocks noChangeAspect="1"/>
          </p:cNvPicPr>
          <p:nvPr/>
        </p:nvPicPr>
        <p:blipFill>
          <a:blip r:embed="rId3"/>
          <a:stretch>
            <a:fillRect/>
          </a:stretch>
        </p:blipFill>
        <p:spPr>
          <a:xfrm>
            <a:off x="1216152" y="731520"/>
            <a:ext cx="9749343" cy="5486400"/>
          </a:xfrm>
          <a:prstGeom prst="rect">
            <a:avLst/>
          </a:prstGeom>
        </p:spPr>
      </p:pic>
      <p:sp>
        <p:nvSpPr>
          <p:cNvPr id="4" name="Title 4">
            <a:extLst>
              <a:ext uri="{FF2B5EF4-FFF2-40B4-BE49-F238E27FC236}">
                <a16:creationId xmlns:a16="http://schemas.microsoft.com/office/drawing/2014/main" id="{2652165E-4CA9-8E2A-C5ED-C4E865B8221E}"/>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3400" b="1" i="0" u="none" strike="noStrike" kern="1200" cap="none" spc="0" normalizeH="0" baseline="0" noProof="0" dirty="0">
                <a:ln>
                  <a:noFill/>
                </a:ln>
                <a:solidFill>
                  <a:srgbClr val="4472C4"/>
                </a:solidFill>
                <a:effectLst/>
                <a:uLnTx/>
                <a:uFillTx/>
                <a:latin typeface="Calibri Light" panose="020F0302020204030204"/>
                <a:ea typeface="+mj-ea"/>
                <a:cs typeface="+mj-cs"/>
              </a:rPr>
              <a:t>MM-</a:t>
            </a:r>
            <a:r>
              <a:rPr kumimoji="0" lang="en-US" sz="3400" b="1" i="0" u="none" strike="noStrike" kern="1200" cap="none" spc="0" normalizeH="0" baseline="0" noProof="0" dirty="0" err="1">
                <a:ln>
                  <a:noFill/>
                </a:ln>
                <a:solidFill>
                  <a:srgbClr val="4472C4"/>
                </a:solidFill>
                <a:effectLst/>
                <a:uLnTx/>
                <a:uFillTx/>
                <a:latin typeface="Calibri Light" panose="020F0302020204030204"/>
                <a:ea typeface="+mj-ea"/>
                <a:cs typeface="+mj-cs"/>
              </a:rPr>
              <a:t>ReAct</a:t>
            </a:r>
            <a:r>
              <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rPr>
              <a:t> Design </a:t>
            </a:r>
            <a:endParaRPr lang="en-US" sz="3600" dirty="0"/>
          </a:p>
        </p:txBody>
      </p:sp>
      <p:sp>
        <p:nvSpPr>
          <p:cNvPr id="6" name="TextBox 5">
            <a:extLst>
              <a:ext uri="{FF2B5EF4-FFF2-40B4-BE49-F238E27FC236}">
                <a16:creationId xmlns:a16="http://schemas.microsoft.com/office/drawing/2014/main" id="{EEADE2C2-E51E-1FE2-DA9B-D0946C6A1ADA}"/>
              </a:ext>
            </a:extLst>
          </p:cNvPr>
          <p:cNvSpPr txBox="1"/>
          <p:nvPr/>
        </p:nvSpPr>
        <p:spPr>
          <a:xfrm>
            <a:off x="981262" y="6157277"/>
            <a:ext cx="10239313" cy="369332"/>
          </a:xfrm>
          <a:prstGeom prst="rect">
            <a:avLst/>
          </a:prstGeom>
          <a:noFill/>
        </p:spPr>
        <p:txBody>
          <a:bodyPr wrap="square">
            <a:spAutoFit/>
          </a:bodyPr>
          <a:lstStyle/>
          <a:p>
            <a:pPr marL="285750" indent="-285750" algn="just">
              <a:buFont typeface="Arial" panose="020B0604020202020204" pitchFamily="34" charset="0"/>
              <a:buChar char="•"/>
            </a:pPr>
            <a:r>
              <a:rPr lang="en-US" b="0" i="0" dirty="0">
                <a:effectLst/>
              </a:rPr>
              <a:t>If no external experts are needed, the response is directly returned to the user.</a:t>
            </a:r>
          </a:p>
        </p:txBody>
      </p:sp>
    </p:spTree>
    <p:extLst>
      <p:ext uri="{BB962C8B-B14F-4D97-AF65-F5344CB8AC3E}">
        <p14:creationId xmlns:p14="http://schemas.microsoft.com/office/powerpoint/2010/main" val="1191376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48B1118F-123B-AC60-C922-790269FD69B0}"/>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3400" b="1" i="0" u="none" strike="noStrike" kern="1200" cap="none" spc="0" normalizeH="0" baseline="0" noProof="0" dirty="0">
                <a:ln>
                  <a:noFill/>
                </a:ln>
                <a:solidFill>
                  <a:srgbClr val="4472C4"/>
                </a:solidFill>
                <a:effectLst/>
                <a:uLnTx/>
                <a:uFillTx/>
                <a:latin typeface="Calibri Light" panose="020F0302020204030204"/>
                <a:ea typeface="+mj-ea"/>
                <a:cs typeface="+mj-cs"/>
              </a:rPr>
              <a:t>MM-</a:t>
            </a:r>
            <a:r>
              <a:rPr kumimoji="0" lang="en-US" sz="3400" b="1" i="0" u="none" strike="noStrike" kern="1200" cap="none" spc="0" normalizeH="0" baseline="0" noProof="0" dirty="0" err="1">
                <a:ln>
                  <a:noFill/>
                </a:ln>
                <a:solidFill>
                  <a:srgbClr val="4472C4"/>
                </a:solidFill>
                <a:effectLst/>
                <a:uLnTx/>
                <a:uFillTx/>
                <a:latin typeface="Calibri Light" panose="020F0302020204030204"/>
                <a:ea typeface="+mj-ea"/>
                <a:cs typeface="+mj-cs"/>
              </a:rPr>
              <a:t>ReAct</a:t>
            </a:r>
            <a:r>
              <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rPr>
              <a:t>: Capabilities</a:t>
            </a:r>
            <a:endParaRPr lang="en-US" sz="3600" dirty="0"/>
          </a:p>
        </p:txBody>
      </p:sp>
      <p:pic>
        <p:nvPicPr>
          <p:cNvPr id="1028" name="Picture 4">
            <a:extLst>
              <a:ext uri="{FF2B5EF4-FFF2-40B4-BE49-F238E27FC236}">
                <a16:creationId xmlns:a16="http://schemas.microsoft.com/office/drawing/2014/main" id="{349167FC-6627-8A5D-78A9-D233FCD46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80" y="784614"/>
            <a:ext cx="10688240" cy="6012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159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FFC4D5E-9A44-61D0-5C65-1BB27966BB0D}"/>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MM-</a:t>
            </a:r>
            <a:r>
              <a:rPr lang="en-US" sz="3400" b="1" dirty="0" err="1">
                <a:solidFill>
                  <a:schemeClr val="accent1"/>
                </a:solidFill>
              </a:rPr>
              <a:t>ReAct</a:t>
            </a:r>
            <a:r>
              <a:rPr lang="en-US" sz="3400" dirty="0"/>
              <a:t>: Multi-image Reasoning</a:t>
            </a:r>
          </a:p>
        </p:txBody>
      </p:sp>
      <p:pic>
        <p:nvPicPr>
          <p:cNvPr id="1026" name="Picture 2">
            <a:extLst>
              <a:ext uri="{FF2B5EF4-FFF2-40B4-BE49-F238E27FC236}">
                <a16:creationId xmlns:a16="http://schemas.microsoft.com/office/drawing/2014/main" id="{334AD182-C500-563B-5FAA-F0EA0F89E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20"/>
          <a:stretch/>
        </p:blipFill>
        <p:spPr bwMode="auto">
          <a:xfrm>
            <a:off x="2053347" y="1143000"/>
            <a:ext cx="8085306" cy="514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907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518FE215-429A-B1F7-D1C7-2D680BB8715F}"/>
              </a:ext>
            </a:extLst>
          </p:cNvPr>
          <p:cNvSpPr txBox="1"/>
          <p:nvPr/>
        </p:nvSpPr>
        <p:spPr>
          <a:xfrm>
            <a:off x="1520868" y="5021247"/>
            <a:ext cx="4221254" cy="923330"/>
          </a:xfrm>
          <a:prstGeom prst="rect">
            <a:avLst/>
          </a:prstGeom>
          <a:noFill/>
          <a:ln w="158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bg1">
                    <a:lumMod val="85000"/>
                  </a:schemeClr>
                </a:solidFill>
              </a:rPr>
              <a:t>Q1: how to learn image representations? </a:t>
            </a:r>
          </a:p>
          <a:p>
            <a:r>
              <a:rPr lang="en-US" i="1" dirty="0">
                <a:solidFill>
                  <a:schemeClr val="bg1">
                    <a:lumMod val="85000"/>
                  </a:schemeClr>
                </a:solidFill>
              </a:rPr>
              <a:t>Q2: how to extend vision models with more flexible, </a:t>
            </a:r>
            <a:r>
              <a:rPr lang="en-US" i="1" dirty="0" err="1">
                <a:solidFill>
                  <a:schemeClr val="bg1">
                    <a:lumMod val="85000"/>
                  </a:schemeClr>
                </a:solidFill>
              </a:rPr>
              <a:t>promptable</a:t>
            </a:r>
            <a:r>
              <a:rPr lang="en-US" i="1" dirty="0">
                <a:solidFill>
                  <a:schemeClr val="bg1">
                    <a:lumMod val="85000"/>
                  </a:schemeClr>
                </a:solidFill>
              </a:rPr>
              <a:t> interfaces? </a:t>
            </a:r>
          </a:p>
        </p:txBody>
      </p:sp>
      <p:sp>
        <p:nvSpPr>
          <p:cNvPr id="7" name="TextBox 12">
            <a:extLst>
              <a:ext uri="{FF2B5EF4-FFF2-40B4-BE49-F238E27FC236}">
                <a16:creationId xmlns:a16="http://schemas.microsoft.com/office/drawing/2014/main" id="{3FE3A1B4-0283-D50B-E573-A779C18F2415}"/>
              </a:ext>
            </a:extLst>
          </p:cNvPr>
          <p:cNvSpPr txBox="1"/>
          <p:nvPr/>
        </p:nvSpPr>
        <p:spPr>
          <a:xfrm>
            <a:off x="6805827" y="913423"/>
            <a:ext cx="3638672" cy="369332"/>
          </a:xfrm>
          <a:prstGeom prst="rect">
            <a:avLst/>
          </a:prstGeom>
          <a:noFill/>
          <a:ln w="158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bg1">
                    <a:lumMod val="85000"/>
                  </a:schemeClr>
                </a:solidFill>
              </a:rPr>
              <a:t>Q3: how to do image generation?</a:t>
            </a:r>
          </a:p>
        </p:txBody>
      </p:sp>
      <p:sp>
        <p:nvSpPr>
          <p:cNvPr id="8" name="TextBox 16">
            <a:extLst>
              <a:ext uri="{FF2B5EF4-FFF2-40B4-BE49-F238E27FC236}">
                <a16:creationId xmlns:a16="http://schemas.microsoft.com/office/drawing/2014/main" id="{5850BF21-8B0F-A64A-D9EA-C4E2D727548C}"/>
              </a:ext>
            </a:extLst>
          </p:cNvPr>
          <p:cNvSpPr txBox="1"/>
          <p:nvPr/>
        </p:nvSpPr>
        <p:spPr>
          <a:xfrm>
            <a:off x="7032484" y="3936279"/>
            <a:ext cx="3638647" cy="923330"/>
          </a:xfrm>
          <a:prstGeom prst="rect">
            <a:avLst/>
          </a:prstGeom>
          <a:noFill/>
          <a:ln w="158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bg1">
                    <a:lumMod val="85000"/>
                  </a:schemeClr>
                </a:solidFill>
              </a:rPr>
              <a:t>Q4: how to train multimodal LLM?</a:t>
            </a:r>
          </a:p>
          <a:p>
            <a:r>
              <a:rPr lang="en-US" i="1" dirty="0">
                <a:solidFill>
                  <a:schemeClr val="accent1"/>
                </a:solidFill>
              </a:rPr>
              <a:t>Q5: how to chain multimodal experts with LLM?</a:t>
            </a:r>
          </a:p>
        </p:txBody>
      </p:sp>
      <p:sp>
        <p:nvSpPr>
          <p:cNvPr id="9" name="Rounded Rectangle 19">
            <a:extLst>
              <a:ext uri="{FF2B5EF4-FFF2-40B4-BE49-F238E27FC236}">
                <a16:creationId xmlns:a16="http://schemas.microsoft.com/office/drawing/2014/main" id="{E4056BFF-7BCC-D064-3335-A0FE48C2CA84}"/>
              </a:ext>
            </a:extLst>
          </p:cNvPr>
          <p:cNvSpPr/>
          <p:nvPr/>
        </p:nvSpPr>
        <p:spPr>
          <a:xfrm>
            <a:off x="2408003" y="2841474"/>
            <a:ext cx="6091666" cy="605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LLM for language understanding and generation</a:t>
            </a:r>
          </a:p>
        </p:txBody>
      </p:sp>
      <p:sp>
        <p:nvSpPr>
          <p:cNvPr id="10" name="Rounded Rectangle 20">
            <a:extLst>
              <a:ext uri="{FF2B5EF4-FFF2-40B4-BE49-F238E27FC236}">
                <a16:creationId xmlns:a16="http://schemas.microsoft.com/office/drawing/2014/main" id="{8335368C-3C85-8CAB-43F0-3454D39FC3D3}"/>
              </a:ext>
            </a:extLst>
          </p:cNvPr>
          <p:cNvSpPr/>
          <p:nvPr/>
        </p:nvSpPr>
        <p:spPr>
          <a:xfrm>
            <a:off x="2408003" y="4170894"/>
            <a:ext cx="1223492" cy="70788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Image Encoder</a:t>
            </a:r>
          </a:p>
        </p:txBody>
      </p:sp>
      <p:cxnSp>
        <p:nvCxnSpPr>
          <p:cNvPr id="11" name="Straight Arrow Connector 10">
            <a:extLst>
              <a:ext uri="{FF2B5EF4-FFF2-40B4-BE49-F238E27FC236}">
                <a16:creationId xmlns:a16="http://schemas.microsoft.com/office/drawing/2014/main" id="{18E46FB4-3729-E13B-4B8B-A06A5658074E}"/>
              </a:ext>
            </a:extLst>
          </p:cNvPr>
          <p:cNvCxnSpPr>
            <a:stCxn id="10" idx="0"/>
          </p:cNvCxnSpPr>
          <p:nvPr/>
        </p:nvCxnSpPr>
        <p:spPr>
          <a:xfrm flipV="1">
            <a:off x="3019749" y="3446781"/>
            <a:ext cx="0" cy="724113"/>
          </a:xfrm>
          <a:prstGeom prst="straightConnector1">
            <a:avLst/>
          </a:prstGeom>
          <a:ln w="22225">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23">
            <a:extLst>
              <a:ext uri="{FF2B5EF4-FFF2-40B4-BE49-F238E27FC236}">
                <a16:creationId xmlns:a16="http://schemas.microsoft.com/office/drawing/2014/main" id="{374C7995-2F0A-C882-2BA0-39EA62923B01}"/>
              </a:ext>
            </a:extLst>
          </p:cNvPr>
          <p:cNvSpPr/>
          <p:nvPr/>
        </p:nvSpPr>
        <p:spPr>
          <a:xfrm>
            <a:off x="6805827" y="1401362"/>
            <a:ext cx="1436525" cy="70788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Image Generation</a:t>
            </a:r>
          </a:p>
        </p:txBody>
      </p:sp>
      <p:sp>
        <p:nvSpPr>
          <p:cNvPr id="13" name="TextBox 24">
            <a:extLst>
              <a:ext uri="{FF2B5EF4-FFF2-40B4-BE49-F238E27FC236}">
                <a16:creationId xmlns:a16="http://schemas.microsoft.com/office/drawing/2014/main" id="{116313FB-CB74-7E96-90F2-D59B3945853C}"/>
              </a:ext>
            </a:extLst>
          </p:cNvPr>
          <p:cNvSpPr txBox="1"/>
          <p:nvPr/>
        </p:nvSpPr>
        <p:spPr>
          <a:xfrm>
            <a:off x="3631495" y="4339081"/>
            <a:ext cx="211615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Consume visual data</a:t>
            </a:r>
          </a:p>
        </p:txBody>
      </p:sp>
      <p:sp>
        <p:nvSpPr>
          <p:cNvPr id="14" name="TextBox 25">
            <a:extLst>
              <a:ext uri="{FF2B5EF4-FFF2-40B4-BE49-F238E27FC236}">
                <a16:creationId xmlns:a16="http://schemas.microsoft.com/office/drawing/2014/main" id="{A5F8D126-49D9-2475-8684-0FC08F91B4F0}"/>
              </a:ext>
            </a:extLst>
          </p:cNvPr>
          <p:cNvSpPr txBox="1"/>
          <p:nvPr/>
        </p:nvSpPr>
        <p:spPr>
          <a:xfrm>
            <a:off x="8252454" y="1561693"/>
            <a:ext cx="201144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Produce visual data</a:t>
            </a:r>
          </a:p>
        </p:txBody>
      </p:sp>
      <p:cxnSp>
        <p:nvCxnSpPr>
          <p:cNvPr id="15" name="Straight Arrow Connector 14">
            <a:extLst>
              <a:ext uri="{FF2B5EF4-FFF2-40B4-BE49-F238E27FC236}">
                <a16:creationId xmlns:a16="http://schemas.microsoft.com/office/drawing/2014/main" id="{83BB1363-3269-84CE-984B-118446549242}"/>
              </a:ext>
            </a:extLst>
          </p:cNvPr>
          <p:cNvCxnSpPr/>
          <p:nvPr/>
        </p:nvCxnSpPr>
        <p:spPr>
          <a:xfrm flipV="1">
            <a:off x="7515544" y="2117361"/>
            <a:ext cx="0" cy="724113"/>
          </a:xfrm>
          <a:prstGeom prst="straightConnector1">
            <a:avLst/>
          </a:prstGeom>
          <a:ln w="22225">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6" name="TextBox 27">
            <a:extLst>
              <a:ext uri="{FF2B5EF4-FFF2-40B4-BE49-F238E27FC236}">
                <a16:creationId xmlns:a16="http://schemas.microsoft.com/office/drawing/2014/main" id="{5959C198-3815-80C8-A84B-C1E0E5A68DAF}"/>
              </a:ext>
            </a:extLst>
          </p:cNvPr>
          <p:cNvSpPr txBox="1"/>
          <p:nvPr/>
        </p:nvSpPr>
        <p:spPr>
          <a:xfrm>
            <a:off x="6973439" y="3489744"/>
            <a:ext cx="26506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General-purpose interface</a:t>
            </a:r>
          </a:p>
        </p:txBody>
      </p:sp>
    </p:spTree>
    <p:extLst>
      <p:ext uri="{BB962C8B-B14F-4D97-AF65-F5344CB8AC3E}">
        <p14:creationId xmlns:p14="http://schemas.microsoft.com/office/powerpoint/2010/main" val="972123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FFC4D5E-9A44-61D0-5C65-1BB27966BB0D}"/>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MM-</a:t>
            </a:r>
            <a:r>
              <a:rPr lang="en-US" sz="3400" b="1" dirty="0" err="1">
                <a:solidFill>
                  <a:schemeClr val="accent1"/>
                </a:solidFill>
              </a:rPr>
              <a:t>ReAct</a:t>
            </a:r>
            <a:r>
              <a:rPr lang="en-US" sz="3400" dirty="0"/>
              <a:t>: Multi-image Reasoning</a:t>
            </a:r>
          </a:p>
        </p:txBody>
      </p:sp>
      <p:pic>
        <p:nvPicPr>
          <p:cNvPr id="11" name="receipt">
            <a:hlinkClick r:id="" action="ppaction://media"/>
            <a:extLst>
              <a:ext uri="{FF2B5EF4-FFF2-40B4-BE49-F238E27FC236}">
                <a16:creationId xmlns:a16="http://schemas.microsoft.com/office/drawing/2014/main" id="{B7D69F79-4EAA-E02C-FBDA-3566F7D1161C}"/>
              </a:ext>
            </a:extLst>
          </p:cNvPr>
          <p:cNvPicPr>
            <a:picLocks noChangeAspect="1"/>
          </p:cNvPicPr>
          <p:nvPr>
            <a:videoFile r:link="rId1"/>
            <p:extLst>
              <p:ext uri="{DAA4B4D4-6D71-4841-9C94-3DE7FCFB9230}">
                <p14:media xmlns:p14="http://schemas.microsoft.com/office/powerpoint/2010/main" r:embed="rId2">
                  <p14:trim end="17233.3"/>
                </p14:media>
              </p:ext>
            </p:extLst>
          </p:nvPr>
        </p:nvPicPr>
        <p:blipFill>
          <a:blip r:embed="rId5"/>
          <a:stretch>
            <a:fillRect/>
          </a:stretch>
        </p:blipFill>
        <p:spPr>
          <a:xfrm>
            <a:off x="2456492" y="785354"/>
            <a:ext cx="7330538" cy="5961581"/>
          </a:xfrm>
          <a:prstGeom prst="rect">
            <a:avLst/>
          </a:prstGeom>
        </p:spPr>
      </p:pic>
    </p:spTree>
    <p:extLst>
      <p:ext uri="{BB962C8B-B14F-4D97-AF65-F5344CB8AC3E}">
        <p14:creationId xmlns:p14="http://schemas.microsoft.com/office/powerpoint/2010/main" val="329235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FFC4D5E-9A44-61D0-5C65-1BB27966BB0D}"/>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MM-</a:t>
            </a:r>
            <a:r>
              <a:rPr lang="en-US" sz="3400" b="1" dirty="0" err="1">
                <a:solidFill>
                  <a:schemeClr val="accent1"/>
                </a:solidFill>
              </a:rPr>
              <a:t>ReAct</a:t>
            </a:r>
            <a:r>
              <a:rPr lang="en-US" sz="3400" dirty="0"/>
              <a:t>: Multi-image Reasoning</a:t>
            </a:r>
          </a:p>
        </p:txBody>
      </p:sp>
      <p:pic>
        <p:nvPicPr>
          <p:cNvPr id="11" name="receipt">
            <a:hlinkClick r:id="" action="ppaction://media"/>
            <a:extLst>
              <a:ext uri="{FF2B5EF4-FFF2-40B4-BE49-F238E27FC236}">
                <a16:creationId xmlns:a16="http://schemas.microsoft.com/office/drawing/2014/main" id="{B7D69F79-4EAA-E02C-FBDA-3566F7D1161C}"/>
              </a:ext>
            </a:extLst>
          </p:cNvPr>
          <p:cNvPicPr>
            <a:picLocks noChangeAspect="1"/>
          </p:cNvPicPr>
          <p:nvPr>
            <a:videoFile r:link="rId1"/>
            <p:extLst>
              <p:ext uri="{DAA4B4D4-6D71-4841-9C94-3DE7FCFB9230}">
                <p14:media xmlns:p14="http://schemas.microsoft.com/office/powerpoint/2010/main" r:embed="rId2">
                  <p14:trim st="15604" end="9592.299999999999"/>
                </p14:media>
              </p:ext>
            </p:extLst>
          </p:nvPr>
        </p:nvPicPr>
        <p:blipFill>
          <a:blip r:embed="rId5"/>
          <a:stretch>
            <a:fillRect/>
          </a:stretch>
        </p:blipFill>
        <p:spPr>
          <a:xfrm>
            <a:off x="2456492" y="785354"/>
            <a:ext cx="7330538" cy="5961581"/>
          </a:xfrm>
          <a:prstGeom prst="rect">
            <a:avLst/>
          </a:prstGeom>
        </p:spPr>
      </p:pic>
    </p:spTree>
    <p:extLst>
      <p:ext uri="{BB962C8B-B14F-4D97-AF65-F5344CB8AC3E}">
        <p14:creationId xmlns:p14="http://schemas.microsoft.com/office/powerpoint/2010/main" val="128976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FFC4D5E-9A44-61D0-5C65-1BB27966BB0D}"/>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MM-</a:t>
            </a:r>
            <a:r>
              <a:rPr lang="en-US" sz="3400" b="1" dirty="0" err="1">
                <a:solidFill>
                  <a:schemeClr val="accent1"/>
                </a:solidFill>
              </a:rPr>
              <a:t>ReAct</a:t>
            </a:r>
            <a:r>
              <a:rPr lang="en-US" sz="3400" dirty="0"/>
              <a:t>: Multi-image Reasoning</a:t>
            </a:r>
          </a:p>
        </p:txBody>
      </p:sp>
      <p:pic>
        <p:nvPicPr>
          <p:cNvPr id="11" name="receipt">
            <a:hlinkClick r:id="" action="ppaction://media"/>
            <a:extLst>
              <a:ext uri="{FF2B5EF4-FFF2-40B4-BE49-F238E27FC236}">
                <a16:creationId xmlns:a16="http://schemas.microsoft.com/office/drawing/2014/main" id="{B7D69F79-4EAA-E02C-FBDA-3566F7D1161C}"/>
              </a:ext>
            </a:extLst>
          </p:cNvPr>
          <p:cNvPicPr>
            <a:picLocks noChangeAspect="1"/>
          </p:cNvPicPr>
          <p:nvPr>
            <a:videoFile r:link="rId1"/>
            <p:extLst>
              <p:ext uri="{DAA4B4D4-6D71-4841-9C94-3DE7FCFB9230}">
                <p14:media xmlns:p14="http://schemas.microsoft.com/office/powerpoint/2010/main" r:embed="rId2">
                  <p14:trim st="23912" end="4102.3"/>
                </p14:media>
              </p:ext>
            </p:extLst>
          </p:nvPr>
        </p:nvPicPr>
        <p:blipFill>
          <a:blip r:embed="rId5"/>
          <a:stretch>
            <a:fillRect/>
          </a:stretch>
        </p:blipFill>
        <p:spPr>
          <a:xfrm>
            <a:off x="2456492" y="785354"/>
            <a:ext cx="7330538" cy="5961581"/>
          </a:xfrm>
          <a:prstGeom prst="rect">
            <a:avLst/>
          </a:prstGeom>
        </p:spPr>
      </p:pic>
    </p:spTree>
    <p:extLst>
      <p:ext uri="{BB962C8B-B14F-4D97-AF65-F5344CB8AC3E}">
        <p14:creationId xmlns:p14="http://schemas.microsoft.com/office/powerpoint/2010/main" val="406307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FFC4D5E-9A44-61D0-5C65-1BB27966BB0D}"/>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MM-</a:t>
            </a:r>
            <a:r>
              <a:rPr lang="en-US" sz="3400" b="1" dirty="0" err="1">
                <a:solidFill>
                  <a:schemeClr val="accent1"/>
                </a:solidFill>
              </a:rPr>
              <a:t>ReAct</a:t>
            </a:r>
            <a:r>
              <a:rPr lang="en-US" sz="3400" dirty="0"/>
              <a:t>: Multi-image Reasoning</a:t>
            </a:r>
          </a:p>
        </p:txBody>
      </p:sp>
      <p:pic>
        <p:nvPicPr>
          <p:cNvPr id="11" name="receipt">
            <a:hlinkClick r:id="" action="ppaction://media"/>
            <a:extLst>
              <a:ext uri="{FF2B5EF4-FFF2-40B4-BE49-F238E27FC236}">
                <a16:creationId xmlns:a16="http://schemas.microsoft.com/office/drawing/2014/main" id="{B7D69F79-4EAA-E02C-FBDA-3566F7D1161C}"/>
              </a:ext>
            </a:extLst>
          </p:cNvPr>
          <p:cNvPicPr>
            <a:picLocks noChangeAspect="1"/>
          </p:cNvPicPr>
          <p:nvPr>
            <a:videoFile r:link="rId1"/>
            <p:extLst>
              <p:ext uri="{DAA4B4D4-6D71-4841-9C94-3DE7FCFB9230}">
                <p14:media xmlns:p14="http://schemas.microsoft.com/office/powerpoint/2010/main" r:embed="rId2">
                  <p14:trim st="27904" end="0.3"/>
                </p14:media>
              </p:ext>
            </p:extLst>
          </p:nvPr>
        </p:nvPicPr>
        <p:blipFill>
          <a:blip r:embed="rId5"/>
          <a:stretch>
            <a:fillRect/>
          </a:stretch>
        </p:blipFill>
        <p:spPr>
          <a:xfrm>
            <a:off x="2456492" y="785354"/>
            <a:ext cx="7330538" cy="5961581"/>
          </a:xfrm>
          <a:prstGeom prst="rect">
            <a:avLst/>
          </a:prstGeom>
        </p:spPr>
      </p:pic>
    </p:spTree>
    <p:extLst>
      <p:ext uri="{BB962C8B-B14F-4D97-AF65-F5344CB8AC3E}">
        <p14:creationId xmlns:p14="http://schemas.microsoft.com/office/powerpoint/2010/main" val="149430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AD38329-6F63-720A-F51E-4D25A6342EC7}"/>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MM-</a:t>
            </a:r>
            <a:r>
              <a:rPr lang="en-US" sz="3400" b="1" dirty="0" err="1">
                <a:solidFill>
                  <a:schemeClr val="accent1"/>
                </a:solidFill>
              </a:rPr>
              <a:t>ReAct</a:t>
            </a:r>
            <a:r>
              <a:rPr lang="en-US" sz="3400" dirty="0"/>
              <a:t>: Multi-round Image Editing</a:t>
            </a:r>
          </a:p>
        </p:txBody>
      </p:sp>
      <p:pic>
        <p:nvPicPr>
          <p:cNvPr id="8" name="edit">
            <a:hlinkClick r:id="" action="ppaction://media"/>
            <a:extLst>
              <a:ext uri="{FF2B5EF4-FFF2-40B4-BE49-F238E27FC236}">
                <a16:creationId xmlns:a16="http://schemas.microsoft.com/office/drawing/2014/main" id="{051B24DC-1A98-0FA3-971C-CBD8D84C754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223" r="15925"/>
          <a:stretch/>
        </p:blipFill>
        <p:spPr>
          <a:xfrm>
            <a:off x="2486378" y="783635"/>
            <a:ext cx="7219244" cy="6074365"/>
          </a:xfrm>
          <a:prstGeom prst="rect">
            <a:avLst/>
          </a:prstGeom>
        </p:spPr>
      </p:pic>
    </p:spTree>
    <p:extLst>
      <p:ext uri="{BB962C8B-B14F-4D97-AF65-F5344CB8AC3E}">
        <p14:creationId xmlns:p14="http://schemas.microsoft.com/office/powerpoint/2010/main" val="116165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AD38329-6F63-720A-F51E-4D25A6342EC7}"/>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accent1"/>
                </a:solidFill>
              </a:rPr>
              <a:t>MM-</a:t>
            </a:r>
            <a:r>
              <a:rPr lang="en-US" sz="3400" b="1" err="1">
                <a:solidFill>
                  <a:schemeClr val="accent1"/>
                </a:solidFill>
              </a:rPr>
              <a:t>ReAct</a:t>
            </a:r>
            <a:r>
              <a:rPr lang="en-US" sz="3400"/>
              <a:t>: Video Analysis</a:t>
            </a:r>
          </a:p>
        </p:txBody>
      </p:sp>
      <p:pic>
        <p:nvPicPr>
          <p:cNvPr id="3" name="kobe_vidoe">
            <a:hlinkClick r:id="" action="ppaction://media"/>
            <a:extLst>
              <a:ext uri="{FF2B5EF4-FFF2-40B4-BE49-F238E27FC236}">
                <a16:creationId xmlns:a16="http://schemas.microsoft.com/office/drawing/2014/main" id="{72A92FC7-1CB7-EF10-E72E-64FEE4868618}"/>
              </a:ext>
            </a:extLst>
          </p:cNvPr>
          <p:cNvPicPr>
            <a:picLocks noChangeAspect="1"/>
          </p:cNvPicPr>
          <p:nvPr>
            <a:videoFile r:link="rId1"/>
            <p:extLst>
              <p:ext uri="{DAA4B4D4-6D71-4841-9C94-3DE7FCFB9230}">
                <p14:media xmlns:p14="http://schemas.microsoft.com/office/powerpoint/2010/main" r:embed="rId2">
                  <p14:trim end="47505.3"/>
                </p14:media>
              </p:ext>
            </p:extLst>
          </p:nvPr>
        </p:nvPicPr>
        <p:blipFill rotWithShape="1">
          <a:blip r:embed="rId5"/>
          <a:srcRect l="15947" r="14080"/>
          <a:stretch/>
        </p:blipFill>
        <p:spPr>
          <a:xfrm>
            <a:off x="2393244" y="812093"/>
            <a:ext cx="7405511" cy="5953125"/>
          </a:xfrm>
          <a:prstGeom prst="rect">
            <a:avLst/>
          </a:prstGeom>
        </p:spPr>
      </p:pic>
    </p:spTree>
    <p:extLst>
      <p:ext uri="{BB962C8B-B14F-4D97-AF65-F5344CB8AC3E}">
        <p14:creationId xmlns:p14="http://schemas.microsoft.com/office/powerpoint/2010/main" val="115102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AD38329-6F63-720A-F51E-4D25A6342EC7}"/>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accent1"/>
                </a:solidFill>
              </a:rPr>
              <a:t>MM-</a:t>
            </a:r>
            <a:r>
              <a:rPr lang="en-US" sz="3400" b="1" err="1">
                <a:solidFill>
                  <a:schemeClr val="accent1"/>
                </a:solidFill>
              </a:rPr>
              <a:t>ReAct</a:t>
            </a:r>
            <a:r>
              <a:rPr lang="en-US" sz="3400"/>
              <a:t>: Video Analysis</a:t>
            </a:r>
          </a:p>
        </p:txBody>
      </p:sp>
      <p:pic>
        <p:nvPicPr>
          <p:cNvPr id="3" name="kobe_vidoe">
            <a:hlinkClick r:id="" action="ppaction://media"/>
            <a:extLst>
              <a:ext uri="{FF2B5EF4-FFF2-40B4-BE49-F238E27FC236}">
                <a16:creationId xmlns:a16="http://schemas.microsoft.com/office/drawing/2014/main" id="{72A92FC7-1CB7-EF10-E72E-64FEE4868618}"/>
              </a:ext>
            </a:extLst>
          </p:cNvPr>
          <p:cNvPicPr>
            <a:picLocks noChangeAspect="1"/>
          </p:cNvPicPr>
          <p:nvPr>
            <a:videoFile r:link="rId1"/>
            <p:extLst>
              <p:ext uri="{DAA4B4D4-6D71-4841-9C94-3DE7FCFB9230}">
                <p14:media xmlns:p14="http://schemas.microsoft.com/office/powerpoint/2010/main" r:embed="rId2">
                  <p14:trim st="2466" end="39570.3"/>
                </p14:media>
              </p:ext>
            </p:extLst>
          </p:nvPr>
        </p:nvPicPr>
        <p:blipFill rotWithShape="1">
          <a:blip r:embed="rId5"/>
          <a:srcRect l="15947" r="14080"/>
          <a:stretch/>
        </p:blipFill>
        <p:spPr>
          <a:xfrm>
            <a:off x="2393244" y="812093"/>
            <a:ext cx="7405511" cy="5953125"/>
          </a:xfrm>
          <a:prstGeom prst="rect">
            <a:avLst/>
          </a:prstGeom>
        </p:spPr>
      </p:pic>
    </p:spTree>
    <p:extLst>
      <p:ext uri="{BB962C8B-B14F-4D97-AF65-F5344CB8AC3E}">
        <p14:creationId xmlns:p14="http://schemas.microsoft.com/office/powerpoint/2010/main" val="169594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AD38329-6F63-720A-F51E-4D25A6342EC7}"/>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chemeClr val="accent1"/>
                </a:solidFill>
              </a:rPr>
              <a:t>MM-</a:t>
            </a:r>
            <a:r>
              <a:rPr lang="en-US" sz="3400" b="1" err="1">
                <a:solidFill>
                  <a:schemeClr val="accent1"/>
                </a:solidFill>
              </a:rPr>
              <a:t>ReAct</a:t>
            </a:r>
            <a:r>
              <a:rPr lang="en-US" sz="3400"/>
              <a:t>: Video Analysis</a:t>
            </a:r>
          </a:p>
        </p:txBody>
      </p:sp>
      <p:pic>
        <p:nvPicPr>
          <p:cNvPr id="3" name="kobe_vidoe">
            <a:hlinkClick r:id="" action="ppaction://media"/>
            <a:extLst>
              <a:ext uri="{FF2B5EF4-FFF2-40B4-BE49-F238E27FC236}">
                <a16:creationId xmlns:a16="http://schemas.microsoft.com/office/drawing/2014/main" id="{72A92FC7-1CB7-EF10-E72E-64FEE4868618}"/>
              </a:ext>
            </a:extLst>
          </p:cNvPr>
          <p:cNvPicPr>
            <a:picLocks noChangeAspect="1"/>
          </p:cNvPicPr>
          <p:nvPr>
            <a:videoFile r:link="rId1"/>
            <p:extLst>
              <p:ext uri="{DAA4B4D4-6D71-4841-9C94-3DE7FCFB9230}">
                <p14:media xmlns:p14="http://schemas.microsoft.com/office/powerpoint/2010/main" r:embed="rId2">
                  <p14:trim st="10269"/>
                </p14:media>
              </p:ext>
            </p:extLst>
          </p:nvPr>
        </p:nvPicPr>
        <p:blipFill rotWithShape="1">
          <a:blip r:embed="rId5"/>
          <a:srcRect l="15947" r="14080"/>
          <a:stretch/>
        </p:blipFill>
        <p:spPr>
          <a:xfrm>
            <a:off x="2393244" y="812093"/>
            <a:ext cx="7405511" cy="5953125"/>
          </a:xfrm>
          <a:prstGeom prst="rect">
            <a:avLst/>
          </a:prstGeom>
        </p:spPr>
      </p:pic>
    </p:spTree>
    <p:extLst>
      <p:ext uri="{BB962C8B-B14F-4D97-AF65-F5344CB8AC3E}">
        <p14:creationId xmlns:p14="http://schemas.microsoft.com/office/powerpoint/2010/main" val="301778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8" name="Title 4">
            <a:extLst>
              <a:ext uri="{FF2B5EF4-FFF2-40B4-BE49-F238E27FC236}">
                <a16:creationId xmlns:a16="http://schemas.microsoft.com/office/drawing/2014/main" id="{31496A90-9315-45C3-2F44-8560D87C6D6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Extensibility </a:t>
            </a:r>
            <a:r>
              <a:rPr lang="en-US" sz="3400" dirty="0"/>
              <a:t>with the New Paradigm</a:t>
            </a:r>
          </a:p>
        </p:txBody>
      </p:sp>
      <p:sp>
        <p:nvSpPr>
          <p:cNvPr id="21" name="Rectangle: Rounded Corners 20">
            <a:extLst>
              <a:ext uri="{FF2B5EF4-FFF2-40B4-BE49-F238E27FC236}">
                <a16:creationId xmlns:a16="http://schemas.microsoft.com/office/drawing/2014/main" id="{E50EBBEF-4496-7893-9FD5-348A3A3D7EA0}"/>
              </a:ext>
            </a:extLst>
          </p:cNvPr>
          <p:cNvSpPr/>
          <p:nvPr/>
        </p:nvSpPr>
        <p:spPr>
          <a:xfrm>
            <a:off x="3487928" y="3577638"/>
            <a:ext cx="1736698" cy="112113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LLM</a:t>
            </a:r>
          </a:p>
        </p:txBody>
      </p:sp>
      <p:cxnSp>
        <p:nvCxnSpPr>
          <p:cNvPr id="22" name="Straight Arrow Connector 21">
            <a:extLst>
              <a:ext uri="{FF2B5EF4-FFF2-40B4-BE49-F238E27FC236}">
                <a16:creationId xmlns:a16="http://schemas.microsoft.com/office/drawing/2014/main" id="{19D91BB4-FA0D-4B3C-6EE1-13DA2EC12CEA}"/>
              </a:ext>
            </a:extLst>
          </p:cNvPr>
          <p:cNvCxnSpPr>
            <a:cxnSpLocks/>
          </p:cNvCxnSpPr>
          <p:nvPr/>
        </p:nvCxnSpPr>
        <p:spPr>
          <a:xfrm flipV="1">
            <a:off x="5304467" y="2694067"/>
            <a:ext cx="1542174" cy="925778"/>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E69B8069-4F8E-086B-8572-AF3508211EA8}"/>
              </a:ext>
            </a:extLst>
          </p:cNvPr>
          <p:cNvSpPr/>
          <p:nvPr/>
        </p:nvSpPr>
        <p:spPr>
          <a:xfrm>
            <a:off x="6958622" y="2174561"/>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1</a:t>
            </a:r>
          </a:p>
        </p:txBody>
      </p:sp>
      <p:cxnSp>
        <p:nvCxnSpPr>
          <p:cNvPr id="28" name="Straight Arrow Connector 27">
            <a:extLst>
              <a:ext uri="{FF2B5EF4-FFF2-40B4-BE49-F238E27FC236}">
                <a16:creationId xmlns:a16="http://schemas.microsoft.com/office/drawing/2014/main" id="{F5CACB42-1B3A-5538-F4A4-F6F2F9D2EACF}"/>
              </a:ext>
            </a:extLst>
          </p:cNvPr>
          <p:cNvCxnSpPr>
            <a:cxnSpLocks/>
          </p:cNvCxnSpPr>
          <p:nvPr/>
        </p:nvCxnSpPr>
        <p:spPr>
          <a:xfrm flipH="1">
            <a:off x="5336607" y="2806843"/>
            <a:ext cx="1542174" cy="923167"/>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AE76B78-9D9E-88FC-A22C-661CD7BEAD9D}"/>
              </a:ext>
            </a:extLst>
          </p:cNvPr>
          <p:cNvSpPr txBox="1"/>
          <p:nvPr/>
        </p:nvSpPr>
        <p:spPr>
          <a:xfrm>
            <a:off x="2948810" y="2574705"/>
            <a:ext cx="2476831" cy="646331"/>
          </a:xfrm>
          <a:prstGeom prst="rect">
            <a:avLst/>
          </a:prstGeom>
          <a:noFill/>
        </p:spPr>
        <p:txBody>
          <a:bodyPr wrap="square" rtlCol="0">
            <a:spAutoFit/>
          </a:bodyPr>
          <a:lstStyle/>
          <a:p>
            <a:r>
              <a:rPr lang="en-US" dirty="0"/>
              <a:t>Planning: </a:t>
            </a:r>
          </a:p>
          <a:p>
            <a:r>
              <a:rPr lang="en-US" dirty="0"/>
              <a:t>Tool 1 -&gt; Tool 2 -&gt; Tool 3</a:t>
            </a:r>
          </a:p>
        </p:txBody>
      </p:sp>
      <p:sp>
        <p:nvSpPr>
          <p:cNvPr id="33" name="Oval 32">
            <a:extLst>
              <a:ext uri="{FF2B5EF4-FFF2-40B4-BE49-F238E27FC236}">
                <a16:creationId xmlns:a16="http://schemas.microsoft.com/office/drawing/2014/main" id="{305EB042-2B02-E8A0-8EEA-BE04A28E8D8A}"/>
              </a:ext>
            </a:extLst>
          </p:cNvPr>
          <p:cNvSpPr/>
          <p:nvPr/>
        </p:nvSpPr>
        <p:spPr>
          <a:xfrm>
            <a:off x="6235802" y="2471091"/>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36" name="Straight Arrow Connector 35">
            <a:extLst>
              <a:ext uri="{FF2B5EF4-FFF2-40B4-BE49-F238E27FC236}">
                <a16:creationId xmlns:a16="http://schemas.microsoft.com/office/drawing/2014/main" id="{C9DB9748-236B-E3FF-4B0A-83617EBCAA2E}"/>
              </a:ext>
            </a:extLst>
          </p:cNvPr>
          <p:cNvCxnSpPr>
            <a:cxnSpLocks/>
          </p:cNvCxnSpPr>
          <p:nvPr/>
        </p:nvCxnSpPr>
        <p:spPr>
          <a:xfrm>
            <a:off x="1982602" y="4038766"/>
            <a:ext cx="13622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EFA3057-C6AB-9E83-632A-EE667BC8B6D1}"/>
              </a:ext>
            </a:extLst>
          </p:cNvPr>
          <p:cNvPicPr>
            <a:picLocks noChangeAspect="1"/>
          </p:cNvPicPr>
          <p:nvPr/>
        </p:nvPicPr>
        <p:blipFill rotWithShape="1">
          <a:blip r:embed="rId3"/>
          <a:srcRect l="49021" t="11851" r="40019" b="70062"/>
          <a:stretch/>
        </p:blipFill>
        <p:spPr>
          <a:xfrm>
            <a:off x="963356" y="3634523"/>
            <a:ext cx="897829" cy="907510"/>
          </a:xfrm>
          <a:prstGeom prst="rect">
            <a:avLst/>
          </a:prstGeom>
        </p:spPr>
      </p:pic>
      <p:cxnSp>
        <p:nvCxnSpPr>
          <p:cNvPr id="38" name="Straight Arrow Connector 37">
            <a:extLst>
              <a:ext uri="{FF2B5EF4-FFF2-40B4-BE49-F238E27FC236}">
                <a16:creationId xmlns:a16="http://schemas.microsoft.com/office/drawing/2014/main" id="{C27ECEE7-EDDF-A135-877B-20226DF02FDB}"/>
              </a:ext>
            </a:extLst>
          </p:cNvPr>
          <p:cNvCxnSpPr>
            <a:cxnSpLocks/>
          </p:cNvCxnSpPr>
          <p:nvPr/>
        </p:nvCxnSpPr>
        <p:spPr>
          <a:xfrm flipH="1">
            <a:off x="1982602" y="4187621"/>
            <a:ext cx="13622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97DCCA3-E136-339C-81A0-CB25FEC9D391}"/>
              </a:ext>
            </a:extLst>
          </p:cNvPr>
          <p:cNvCxnSpPr>
            <a:cxnSpLocks/>
          </p:cNvCxnSpPr>
          <p:nvPr/>
        </p:nvCxnSpPr>
        <p:spPr>
          <a:xfrm flipV="1">
            <a:off x="5336607" y="4022476"/>
            <a:ext cx="1542174" cy="16290"/>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0CF269A-1970-80E5-DCF8-72A8EADA9239}"/>
              </a:ext>
            </a:extLst>
          </p:cNvPr>
          <p:cNvSpPr/>
          <p:nvPr/>
        </p:nvSpPr>
        <p:spPr>
          <a:xfrm>
            <a:off x="6958622" y="3593875"/>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2</a:t>
            </a:r>
          </a:p>
        </p:txBody>
      </p:sp>
      <p:cxnSp>
        <p:nvCxnSpPr>
          <p:cNvPr id="44" name="Straight Arrow Connector 43">
            <a:extLst>
              <a:ext uri="{FF2B5EF4-FFF2-40B4-BE49-F238E27FC236}">
                <a16:creationId xmlns:a16="http://schemas.microsoft.com/office/drawing/2014/main" id="{C2533898-B12F-746A-F39F-FCAB64AE2BBE}"/>
              </a:ext>
            </a:extLst>
          </p:cNvPr>
          <p:cNvCxnSpPr>
            <a:cxnSpLocks/>
          </p:cNvCxnSpPr>
          <p:nvPr/>
        </p:nvCxnSpPr>
        <p:spPr>
          <a:xfrm flipH="1">
            <a:off x="5336607" y="4162700"/>
            <a:ext cx="1542174" cy="5041"/>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271563-7AC9-BF65-844D-5124C75D5527}"/>
              </a:ext>
            </a:extLst>
          </p:cNvPr>
          <p:cNvSpPr/>
          <p:nvPr/>
        </p:nvSpPr>
        <p:spPr>
          <a:xfrm>
            <a:off x="6235802" y="3624591"/>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55" name="Straight Arrow Connector 54">
            <a:extLst>
              <a:ext uri="{FF2B5EF4-FFF2-40B4-BE49-F238E27FC236}">
                <a16:creationId xmlns:a16="http://schemas.microsoft.com/office/drawing/2014/main" id="{F91DEDB3-E01C-FBF7-6505-6378F6F82384}"/>
              </a:ext>
            </a:extLst>
          </p:cNvPr>
          <p:cNvCxnSpPr>
            <a:cxnSpLocks/>
          </p:cNvCxnSpPr>
          <p:nvPr/>
        </p:nvCxnSpPr>
        <p:spPr>
          <a:xfrm>
            <a:off x="5304467" y="4621496"/>
            <a:ext cx="1574314" cy="688115"/>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A2F04BFF-EFE1-A55C-3BD6-9140F219A618}"/>
              </a:ext>
            </a:extLst>
          </p:cNvPr>
          <p:cNvSpPr/>
          <p:nvPr/>
        </p:nvSpPr>
        <p:spPr>
          <a:xfrm>
            <a:off x="6958622" y="5128169"/>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3</a:t>
            </a:r>
          </a:p>
        </p:txBody>
      </p:sp>
      <p:cxnSp>
        <p:nvCxnSpPr>
          <p:cNvPr id="57" name="Straight Arrow Connector 56">
            <a:extLst>
              <a:ext uri="{FF2B5EF4-FFF2-40B4-BE49-F238E27FC236}">
                <a16:creationId xmlns:a16="http://schemas.microsoft.com/office/drawing/2014/main" id="{DFAB303F-9EC5-1636-2190-71D556458EBF}"/>
              </a:ext>
            </a:extLst>
          </p:cNvPr>
          <p:cNvCxnSpPr>
            <a:cxnSpLocks/>
          </p:cNvCxnSpPr>
          <p:nvPr/>
        </p:nvCxnSpPr>
        <p:spPr>
          <a:xfrm flipH="1" flipV="1">
            <a:off x="5224626" y="4731661"/>
            <a:ext cx="1592370" cy="709146"/>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46879910-BA7C-F7B5-153A-B2F86B8783D5}"/>
              </a:ext>
            </a:extLst>
          </p:cNvPr>
          <p:cNvSpPr/>
          <p:nvPr/>
        </p:nvSpPr>
        <p:spPr>
          <a:xfrm>
            <a:off x="6240195" y="4689989"/>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54" name="TextBox 353">
            <a:extLst>
              <a:ext uri="{FF2B5EF4-FFF2-40B4-BE49-F238E27FC236}">
                <a16:creationId xmlns:a16="http://schemas.microsoft.com/office/drawing/2014/main" id="{6E67C56A-A708-0167-499C-6739CE79D02B}"/>
              </a:ext>
            </a:extLst>
          </p:cNvPr>
          <p:cNvSpPr txBox="1"/>
          <p:nvPr/>
        </p:nvSpPr>
        <p:spPr>
          <a:xfrm>
            <a:off x="5801569" y="1439869"/>
            <a:ext cx="2476831" cy="369332"/>
          </a:xfrm>
          <a:prstGeom prst="rect">
            <a:avLst/>
          </a:prstGeom>
          <a:noFill/>
        </p:spPr>
        <p:txBody>
          <a:bodyPr wrap="square" rtlCol="0">
            <a:spAutoFit/>
          </a:bodyPr>
          <a:lstStyle/>
          <a:p>
            <a:r>
              <a:rPr lang="en-US" dirty="0"/>
              <a:t>Execution:</a:t>
            </a:r>
          </a:p>
        </p:txBody>
      </p:sp>
      <p:cxnSp>
        <p:nvCxnSpPr>
          <p:cNvPr id="356" name="Straight Connector 355">
            <a:extLst>
              <a:ext uri="{FF2B5EF4-FFF2-40B4-BE49-F238E27FC236}">
                <a16:creationId xmlns:a16="http://schemas.microsoft.com/office/drawing/2014/main" id="{19A325D2-372C-3A98-AAB7-7BCCF0B22F17}"/>
              </a:ext>
            </a:extLst>
          </p:cNvPr>
          <p:cNvCxnSpPr>
            <a:cxnSpLocks/>
          </p:cNvCxnSpPr>
          <p:nvPr/>
        </p:nvCxnSpPr>
        <p:spPr>
          <a:xfrm>
            <a:off x="5650074" y="1183772"/>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A19F05A3-AD36-342A-5391-F5C073AC0778}"/>
              </a:ext>
            </a:extLst>
          </p:cNvPr>
          <p:cNvCxnSpPr>
            <a:cxnSpLocks/>
          </p:cNvCxnSpPr>
          <p:nvPr/>
        </p:nvCxnSpPr>
        <p:spPr>
          <a:xfrm>
            <a:off x="2794766" y="1221916"/>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62" name="TextBox 361">
            <a:extLst>
              <a:ext uri="{FF2B5EF4-FFF2-40B4-BE49-F238E27FC236}">
                <a16:creationId xmlns:a16="http://schemas.microsoft.com/office/drawing/2014/main" id="{6B53793B-020B-7B59-65B7-AF74EF51EDD5}"/>
              </a:ext>
            </a:extLst>
          </p:cNvPr>
          <p:cNvSpPr txBox="1"/>
          <p:nvPr/>
        </p:nvSpPr>
        <p:spPr>
          <a:xfrm>
            <a:off x="744187" y="2741465"/>
            <a:ext cx="1917104" cy="369332"/>
          </a:xfrm>
          <a:prstGeom prst="rect">
            <a:avLst/>
          </a:prstGeom>
          <a:noFill/>
        </p:spPr>
        <p:txBody>
          <a:bodyPr wrap="square" rtlCol="0">
            <a:spAutoFit/>
          </a:bodyPr>
          <a:lstStyle/>
          <a:p>
            <a:r>
              <a:rPr lang="en-US" dirty="0"/>
              <a:t>User Interaction</a:t>
            </a:r>
          </a:p>
        </p:txBody>
      </p:sp>
      <p:sp>
        <p:nvSpPr>
          <p:cNvPr id="363" name="TextBox 362">
            <a:extLst>
              <a:ext uri="{FF2B5EF4-FFF2-40B4-BE49-F238E27FC236}">
                <a16:creationId xmlns:a16="http://schemas.microsoft.com/office/drawing/2014/main" id="{C3C815BC-DF01-B82B-E4B1-27B1A9795805}"/>
              </a:ext>
            </a:extLst>
          </p:cNvPr>
          <p:cNvSpPr txBox="1"/>
          <p:nvPr/>
        </p:nvSpPr>
        <p:spPr>
          <a:xfrm>
            <a:off x="9106970" y="2546949"/>
            <a:ext cx="2639104" cy="369332"/>
          </a:xfrm>
          <a:prstGeom prst="rect">
            <a:avLst/>
          </a:prstGeom>
          <a:noFill/>
        </p:spPr>
        <p:txBody>
          <a:bodyPr wrap="square" rtlCol="0">
            <a:spAutoFit/>
          </a:bodyPr>
          <a:lstStyle/>
          <a:p>
            <a:r>
              <a:rPr lang="en-US" dirty="0"/>
              <a:t>e.g., Open-source Models</a:t>
            </a:r>
          </a:p>
        </p:txBody>
      </p:sp>
      <p:sp>
        <p:nvSpPr>
          <p:cNvPr id="364" name="TextBox 363">
            <a:extLst>
              <a:ext uri="{FF2B5EF4-FFF2-40B4-BE49-F238E27FC236}">
                <a16:creationId xmlns:a16="http://schemas.microsoft.com/office/drawing/2014/main" id="{08CC04B4-7B3B-BC0E-8BF9-0FAFF78F3294}"/>
              </a:ext>
            </a:extLst>
          </p:cNvPr>
          <p:cNvSpPr txBox="1"/>
          <p:nvPr/>
        </p:nvSpPr>
        <p:spPr>
          <a:xfrm>
            <a:off x="9106970" y="3959661"/>
            <a:ext cx="2639104" cy="369332"/>
          </a:xfrm>
          <a:prstGeom prst="rect">
            <a:avLst/>
          </a:prstGeom>
          <a:noFill/>
        </p:spPr>
        <p:txBody>
          <a:bodyPr wrap="square" rtlCol="0">
            <a:spAutoFit/>
          </a:bodyPr>
          <a:lstStyle/>
          <a:p>
            <a:r>
              <a:rPr lang="en-US" dirty="0"/>
              <a:t>e.g., Public/private APIs</a:t>
            </a:r>
          </a:p>
        </p:txBody>
      </p:sp>
      <p:sp>
        <p:nvSpPr>
          <p:cNvPr id="365" name="TextBox 364">
            <a:extLst>
              <a:ext uri="{FF2B5EF4-FFF2-40B4-BE49-F238E27FC236}">
                <a16:creationId xmlns:a16="http://schemas.microsoft.com/office/drawing/2014/main" id="{C53510A1-7B65-A586-64A7-6BCB0E14E7B3}"/>
              </a:ext>
            </a:extLst>
          </p:cNvPr>
          <p:cNvSpPr txBox="1"/>
          <p:nvPr/>
        </p:nvSpPr>
        <p:spPr>
          <a:xfrm>
            <a:off x="9106970" y="5504070"/>
            <a:ext cx="2639104" cy="369332"/>
          </a:xfrm>
          <a:prstGeom prst="rect">
            <a:avLst/>
          </a:prstGeom>
          <a:noFill/>
        </p:spPr>
        <p:txBody>
          <a:bodyPr wrap="square" rtlCol="0">
            <a:spAutoFit/>
          </a:bodyPr>
          <a:lstStyle/>
          <a:p>
            <a:r>
              <a:rPr lang="en-US" dirty="0"/>
              <a:t>e.g., Code Interpreters</a:t>
            </a:r>
          </a:p>
        </p:txBody>
      </p:sp>
      <p:sp>
        <p:nvSpPr>
          <p:cNvPr id="2" name="Rectangle 1">
            <a:extLst>
              <a:ext uri="{FF2B5EF4-FFF2-40B4-BE49-F238E27FC236}">
                <a16:creationId xmlns:a16="http://schemas.microsoft.com/office/drawing/2014/main" id="{5372F958-5BE4-5647-2951-F5A1A1F40A2B}"/>
              </a:ext>
            </a:extLst>
          </p:cNvPr>
          <p:cNvSpPr/>
          <p:nvPr/>
        </p:nvSpPr>
        <p:spPr>
          <a:xfrm>
            <a:off x="3268493" y="3295696"/>
            <a:ext cx="2301739" cy="1670274"/>
          </a:xfrm>
          <a:prstGeom prst="rect">
            <a:avLst/>
          </a:prstGeom>
          <a:noFill/>
          <a:ln>
            <a:solidFill>
              <a:schemeClr val="accent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2DBC9BD-8B36-9B88-ED16-B69629644D05}"/>
              </a:ext>
            </a:extLst>
          </p:cNvPr>
          <p:cNvSpPr/>
          <p:nvPr/>
        </p:nvSpPr>
        <p:spPr>
          <a:xfrm>
            <a:off x="6591567" y="1824719"/>
            <a:ext cx="2476830" cy="4843591"/>
          </a:xfrm>
          <a:prstGeom prst="rect">
            <a:avLst/>
          </a:prstGeom>
          <a:noFill/>
          <a:ln>
            <a:solidFill>
              <a:schemeClr val="accent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847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8E99A4C-143C-D8B9-17D6-F43BAC27CD29}"/>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Extensibility</a:t>
            </a:r>
            <a:r>
              <a:rPr lang="en-US" sz="3400" dirty="0"/>
              <a:t>: Upgrading ChatGPT to GPT-4 (Language-only)</a:t>
            </a:r>
          </a:p>
        </p:txBody>
      </p:sp>
      <p:pic>
        <p:nvPicPr>
          <p:cNvPr id="8" name="Picture 7">
            <a:extLst>
              <a:ext uri="{FF2B5EF4-FFF2-40B4-BE49-F238E27FC236}">
                <a16:creationId xmlns:a16="http://schemas.microsoft.com/office/drawing/2014/main" id="{54D81B3E-12CB-1179-D08A-FEDACFCA21BD}"/>
              </a:ext>
            </a:extLst>
          </p:cNvPr>
          <p:cNvPicPr>
            <a:picLocks noChangeAspect="1"/>
          </p:cNvPicPr>
          <p:nvPr/>
        </p:nvPicPr>
        <p:blipFill rotWithShape="1">
          <a:blip r:embed="rId3"/>
          <a:srcRect b="2528"/>
          <a:stretch/>
        </p:blipFill>
        <p:spPr>
          <a:xfrm>
            <a:off x="922346" y="939444"/>
            <a:ext cx="10347308" cy="5508857"/>
          </a:xfrm>
          <a:prstGeom prst="rect">
            <a:avLst/>
          </a:prstGeom>
        </p:spPr>
      </p:pic>
    </p:spTree>
    <p:extLst>
      <p:ext uri="{BB962C8B-B14F-4D97-AF65-F5344CB8AC3E}">
        <p14:creationId xmlns:p14="http://schemas.microsoft.com/office/powerpoint/2010/main" val="4015730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22E8298-4DB9-958C-7A91-126F2C2FD8C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Evolution of Modeling Paradigm</a:t>
            </a:r>
            <a:endParaRPr lang="en-US" sz="3400" dirty="0"/>
          </a:p>
        </p:txBody>
      </p:sp>
    </p:spTree>
    <p:extLst>
      <p:ext uri="{BB962C8B-B14F-4D97-AF65-F5344CB8AC3E}">
        <p14:creationId xmlns:p14="http://schemas.microsoft.com/office/powerpoint/2010/main" val="3810087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8E99A4C-143C-D8B9-17D6-F43BAC27CD29}"/>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Extensibility</a:t>
            </a:r>
            <a:r>
              <a:rPr lang="en-US" sz="3400" dirty="0"/>
              <a:t>: Upgrading ChatGPT to GPT-4 (Language-only)</a:t>
            </a:r>
          </a:p>
        </p:txBody>
      </p:sp>
      <p:pic>
        <p:nvPicPr>
          <p:cNvPr id="8" name="Picture 7">
            <a:extLst>
              <a:ext uri="{FF2B5EF4-FFF2-40B4-BE49-F238E27FC236}">
                <a16:creationId xmlns:a16="http://schemas.microsoft.com/office/drawing/2014/main" id="{54D81B3E-12CB-1179-D08A-FEDACFCA21BD}"/>
              </a:ext>
            </a:extLst>
          </p:cNvPr>
          <p:cNvPicPr>
            <a:picLocks noChangeAspect="1"/>
          </p:cNvPicPr>
          <p:nvPr/>
        </p:nvPicPr>
        <p:blipFill rotWithShape="1">
          <a:blip r:embed="rId3"/>
          <a:srcRect r="50000" b="2528"/>
          <a:stretch/>
        </p:blipFill>
        <p:spPr>
          <a:xfrm>
            <a:off x="0" y="763174"/>
            <a:ext cx="3970234" cy="4227467"/>
          </a:xfrm>
          <a:prstGeom prst="rect">
            <a:avLst/>
          </a:prstGeom>
        </p:spPr>
      </p:pic>
      <p:pic>
        <p:nvPicPr>
          <p:cNvPr id="4" name="Picture 3">
            <a:extLst>
              <a:ext uri="{FF2B5EF4-FFF2-40B4-BE49-F238E27FC236}">
                <a16:creationId xmlns:a16="http://schemas.microsoft.com/office/drawing/2014/main" id="{70E73C22-C814-F243-10FF-C3C49C735D84}"/>
              </a:ext>
            </a:extLst>
          </p:cNvPr>
          <p:cNvPicPr>
            <a:picLocks noChangeAspect="1"/>
          </p:cNvPicPr>
          <p:nvPr/>
        </p:nvPicPr>
        <p:blipFill rotWithShape="1">
          <a:blip r:embed="rId4"/>
          <a:srcRect t="915"/>
          <a:stretch/>
        </p:blipFill>
        <p:spPr>
          <a:xfrm>
            <a:off x="4422160" y="800669"/>
            <a:ext cx="7343853" cy="6057331"/>
          </a:xfrm>
          <a:prstGeom prst="rect">
            <a:avLst/>
          </a:prstGeom>
        </p:spPr>
      </p:pic>
      <p:pic>
        <p:nvPicPr>
          <p:cNvPr id="6" name="Picture 5">
            <a:extLst>
              <a:ext uri="{FF2B5EF4-FFF2-40B4-BE49-F238E27FC236}">
                <a16:creationId xmlns:a16="http://schemas.microsoft.com/office/drawing/2014/main" id="{F05A8A50-7DDC-65DF-A716-8C0B5EB999BA}"/>
              </a:ext>
            </a:extLst>
          </p:cNvPr>
          <p:cNvPicPr>
            <a:picLocks noChangeAspect="1"/>
          </p:cNvPicPr>
          <p:nvPr/>
        </p:nvPicPr>
        <p:blipFill>
          <a:blip r:embed="rId5"/>
          <a:stretch>
            <a:fillRect/>
          </a:stretch>
        </p:blipFill>
        <p:spPr>
          <a:xfrm>
            <a:off x="324085" y="6011601"/>
            <a:ext cx="2581408" cy="511201"/>
          </a:xfrm>
          <a:prstGeom prst="rect">
            <a:avLst/>
          </a:prstGeom>
        </p:spPr>
      </p:pic>
      <p:pic>
        <p:nvPicPr>
          <p:cNvPr id="9" name="Picture 8">
            <a:extLst>
              <a:ext uri="{FF2B5EF4-FFF2-40B4-BE49-F238E27FC236}">
                <a16:creationId xmlns:a16="http://schemas.microsoft.com/office/drawing/2014/main" id="{BCCB98FD-B6D9-5A81-3C0A-8EC371226BB8}"/>
              </a:ext>
            </a:extLst>
          </p:cNvPr>
          <p:cNvPicPr>
            <a:picLocks noChangeAspect="1"/>
          </p:cNvPicPr>
          <p:nvPr/>
        </p:nvPicPr>
        <p:blipFill>
          <a:blip r:embed="rId6"/>
          <a:stretch>
            <a:fillRect/>
          </a:stretch>
        </p:blipFill>
        <p:spPr>
          <a:xfrm>
            <a:off x="324085" y="5526628"/>
            <a:ext cx="1825719" cy="285765"/>
          </a:xfrm>
          <a:prstGeom prst="rect">
            <a:avLst/>
          </a:prstGeom>
        </p:spPr>
      </p:pic>
      <p:sp>
        <p:nvSpPr>
          <p:cNvPr id="3" name="TextBox 2">
            <a:extLst>
              <a:ext uri="{FF2B5EF4-FFF2-40B4-BE49-F238E27FC236}">
                <a16:creationId xmlns:a16="http://schemas.microsoft.com/office/drawing/2014/main" id="{EA4564E8-44CE-0A44-A51A-AC4BEB616D8E}"/>
              </a:ext>
            </a:extLst>
          </p:cNvPr>
          <p:cNvSpPr txBox="1"/>
          <p:nvPr/>
        </p:nvSpPr>
        <p:spPr>
          <a:xfrm>
            <a:off x="4508740" y="1098430"/>
            <a:ext cx="1932316" cy="307777"/>
          </a:xfrm>
          <a:prstGeom prst="rect">
            <a:avLst/>
          </a:prstGeom>
          <a:solidFill>
            <a:schemeClr val="bg1"/>
          </a:solidFill>
        </p:spPr>
        <p:txBody>
          <a:bodyPr wrap="square" rtlCol="0">
            <a:spAutoFit/>
          </a:bodyPr>
          <a:lstStyle/>
          <a:p>
            <a:pPr algn="ctr"/>
            <a:r>
              <a:rPr lang="en-US" sz="1400" dirty="0"/>
              <a:t>MM-</a:t>
            </a:r>
            <a:r>
              <a:rPr lang="en-US" sz="1400" dirty="0" err="1"/>
              <a:t>ReAct</a:t>
            </a:r>
            <a:r>
              <a:rPr lang="en-US" sz="1400" dirty="0"/>
              <a:t> </a:t>
            </a:r>
            <a:r>
              <a:rPr lang="en-US" sz="1400" dirty="0">
                <a:solidFill>
                  <a:schemeClr val="accent1"/>
                </a:solidFill>
              </a:rPr>
              <a:t>w/ ChatGPT</a:t>
            </a:r>
          </a:p>
        </p:txBody>
      </p:sp>
      <p:sp>
        <p:nvSpPr>
          <p:cNvPr id="5" name="TextBox 4">
            <a:extLst>
              <a:ext uri="{FF2B5EF4-FFF2-40B4-BE49-F238E27FC236}">
                <a16:creationId xmlns:a16="http://schemas.microsoft.com/office/drawing/2014/main" id="{83028DC8-0867-7842-3263-76AB59DD5EA7}"/>
              </a:ext>
            </a:extLst>
          </p:cNvPr>
          <p:cNvSpPr txBox="1"/>
          <p:nvPr/>
        </p:nvSpPr>
        <p:spPr>
          <a:xfrm>
            <a:off x="8094086" y="1091292"/>
            <a:ext cx="3038081" cy="307777"/>
          </a:xfrm>
          <a:prstGeom prst="rect">
            <a:avLst/>
          </a:prstGeom>
          <a:solidFill>
            <a:schemeClr val="bg1"/>
          </a:solidFill>
        </p:spPr>
        <p:txBody>
          <a:bodyPr wrap="square" rtlCol="0">
            <a:spAutoFit/>
          </a:bodyPr>
          <a:lstStyle/>
          <a:p>
            <a:r>
              <a:rPr lang="en-US" sz="1400" dirty="0"/>
              <a:t>MM-</a:t>
            </a:r>
            <a:r>
              <a:rPr lang="en-US" sz="1400" dirty="0" err="1"/>
              <a:t>ReAct</a:t>
            </a:r>
            <a:r>
              <a:rPr lang="en-US" sz="1400" dirty="0"/>
              <a:t> </a:t>
            </a:r>
            <a:r>
              <a:rPr lang="en-US" sz="1400" dirty="0">
                <a:solidFill>
                  <a:schemeClr val="accent1"/>
                </a:solidFill>
              </a:rPr>
              <a:t>w/ GPT-4 (Language-only)</a:t>
            </a:r>
          </a:p>
        </p:txBody>
      </p:sp>
    </p:spTree>
    <p:extLst>
      <p:ext uri="{BB962C8B-B14F-4D97-AF65-F5344CB8AC3E}">
        <p14:creationId xmlns:p14="http://schemas.microsoft.com/office/powerpoint/2010/main" val="3947776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8E99A4C-143C-D8B9-17D6-F43BAC27CD29}"/>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Extensibility</a:t>
            </a:r>
            <a:r>
              <a:rPr lang="en-US" sz="3400" dirty="0"/>
              <a:t>: Upgrading ChatGPT to GPT-4 (Language-only)</a:t>
            </a:r>
          </a:p>
        </p:txBody>
      </p:sp>
      <p:pic>
        <p:nvPicPr>
          <p:cNvPr id="4" name="Picture 3">
            <a:extLst>
              <a:ext uri="{FF2B5EF4-FFF2-40B4-BE49-F238E27FC236}">
                <a16:creationId xmlns:a16="http://schemas.microsoft.com/office/drawing/2014/main" id="{1D2D4E91-5C9F-B36B-EC50-2F039A19A329}"/>
              </a:ext>
            </a:extLst>
          </p:cNvPr>
          <p:cNvPicPr>
            <a:picLocks noChangeAspect="1"/>
          </p:cNvPicPr>
          <p:nvPr/>
        </p:nvPicPr>
        <p:blipFill>
          <a:blip r:embed="rId3"/>
          <a:stretch>
            <a:fillRect/>
          </a:stretch>
        </p:blipFill>
        <p:spPr>
          <a:xfrm>
            <a:off x="0" y="939444"/>
            <a:ext cx="12192000" cy="5234549"/>
          </a:xfrm>
          <a:prstGeom prst="rect">
            <a:avLst/>
          </a:prstGeom>
        </p:spPr>
      </p:pic>
    </p:spTree>
    <p:extLst>
      <p:ext uri="{BB962C8B-B14F-4D97-AF65-F5344CB8AC3E}">
        <p14:creationId xmlns:p14="http://schemas.microsoft.com/office/powerpoint/2010/main" val="794131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8E99A4C-143C-D8B9-17D6-F43BAC27CD29}"/>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Extensibility</a:t>
            </a:r>
            <a:r>
              <a:rPr lang="en-US" sz="3400" dirty="0"/>
              <a:t>: Upgrading ChatGPT to GPT-4 (Language-only)</a:t>
            </a:r>
          </a:p>
        </p:txBody>
      </p:sp>
      <p:pic>
        <p:nvPicPr>
          <p:cNvPr id="4" name="Picture 3">
            <a:extLst>
              <a:ext uri="{FF2B5EF4-FFF2-40B4-BE49-F238E27FC236}">
                <a16:creationId xmlns:a16="http://schemas.microsoft.com/office/drawing/2014/main" id="{1D2D4E91-5C9F-B36B-EC50-2F039A19A329}"/>
              </a:ext>
            </a:extLst>
          </p:cNvPr>
          <p:cNvPicPr>
            <a:picLocks noChangeAspect="1"/>
          </p:cNvPicPr>
          <p:nvPr/>
        </p:nvPicPr>
        <p:blipFill rotWithShape="1">
          <a:blip r:embed="rId3"/>
          <a:srcRect r="69729"/>
          <a:stretch/>
        </p:blipFill>
        <p:spPr>
          <a:xfrm>
            <a:off x="0" y="1104697"/>
            <a:ext cx="2032965" cy="2883409"/>
          </a:xfrm>
          <a:prstGeom prst="rect">
            <a:avLst/>
          </a:prstGeom>
        </p:spPr>
      </p:pic>
      <p:pic>
        <p:nvPicPr>
          <p:cNvPr id="5" name="Picture 4">
            <a:extLst>
              <a:ext uri="{FF2B5EF4-FFF2-40B4-BE49-F238E27FC236}">
                <a16:creationId xmlns:a16="http://schemas.microsoft.com/office/drawing/2014/main" id="{2540FB70-3EC4-5F8A-92D0-AAB1D8C6CE05}"/>
              </a:ext>
            </a:extLst>
          </p:cNvPr>
          <p:cNvPicPr>
            <a:picLocks noChangeAspect="1"/>
          </p:cNvPicPr>
          <p:nvPr/>
        </p:nvPicPr>
        <p:blipFill>
          <a:blip r:embed="rId4"/>
          <a:stretch>
            <a:fillRect/>
          </a:stretch>
        </p:blipFill>
        <p:spPr>
          <a:xfrm>
            <a:off x="2381008" y="1138996"/>
            <a:ext cx="9810992" cy="4910513"/>
          </a:xfrm>
          <a:prstGeom prst="rect">
            <a:avLst/>
          </a:prstGeom>
        </p:spPr>
      </p:pic>
      <p:pic>
        <p:nvPicPr>
          <p:cNvPr id="6" name="Picture 5">
            <a:extLst>
              <a:ext uri="{FF2B5EF4-FFF2-40B4-BE49-F238E27FC236}">
                <a16:creationId xmlns:a16="http://schemas.microsoft.com/office/drawing/2014/main" id="{A80884FE-6543-6B62-C187-986013AC241F}"/>
              </a:ext>
            </a:extLst>
          </p:cNvPr>
          <p:cNvPicPr>
            <a:picLocks noChangeAspect="1"/>
          </p:cNvPicPr>
          <p:nvPr/>
        </p:nvPicPr>
        <p:blipFill rotWithShape="1">
          <a:blip r:embed="rId3"/>
          <a:srcRect l="40663"/>
          <a:stretch/>
        </p:blipFill>
        <p:spPr>
          <a:xfrm>
            <a:off x="91747" y="4299590"/>
            <a:ext cx="2173136" cy="1572400"/>
          </a:xfrm>
          <a:prstGeom prst="rect">
            <a:avLst/>
          </a:prstGeom>
        </p:spPr>
      </p:pic>
      <p:pic>
        <p:nvPicPr>
          <p:cNvPr id="7" name="Picture 6">
            <a:extLst>
              <a:ext uri="{FF2B5EF4-FFF2-40B4-BE49-F238E27FC236}">
                <a16:creationId xmlns:a16="http://schemas.microsoft.com/office/drawing/2014/main" id="{2335A473-85BE-243F-D0B4-CC3178958C26}"/>
              </a:ext>
            </a:extLst>
          </p:cNvPr>
          <p:cNvPicPr>
            <a:picLocks noChangeAspect="1"/>
          </p:cNvPicPr>
          <p:nvPr/>
        </p:nvPicPr>
        <p:blipFill>
          <a:blip r:embed="rId5"/>
          <a:stretch>
            <a:fillRect/>
          </a:stretch>
        </p:blipFill>
        <p:spPr>
          <a:xfrm>
            <a:off x="103622" y="4156707"/>
            <a:ext cx="1825719" cy="285765"/>
          </a:xfrm>
          <a:prstGeom prst="rect">
            <a:avLst/>
          </a:prstGeom>
        </p:spPr>
      </p:pic>
      <p:sp>
        <p:nvSpPr>
          <p:cNvPr id="3" name="TextBox 2">
            <a:extLst>
              <a:ext uri="{FF2B5EF4-FFF2-40B4-BE49-F238E27FC236}">
                <a16:creationId xmlns:a16="http://schemas.microsoft.com/office/drawing/2014/main" id="{5BB09F1E-2C18-45AC-F795-2B6273658450}"/>
              </a:ext>
            </a:extLst>
          </p:cNvPr>
          <p:cNvSpPr txBox="1"/>
          <p:nvPr/>
        </p:nvSpPr>
        <p:spPr>
          <a:xfrm>
            <a:off x="2484632" y="1621766"/>
            <a:ext cx="2357662" cy="338554"/>
          </a:xfrm>
          <a:prstGeom prst="rect">
            <a:avLst/>
          </a:prstGeom>
          <a:solidFill>
            <a:schemeClr val="bg1"/>
          </a:solidFill>
        </p:spPr>
        <p:txBody>
          <a:bodyPr wrap="square" rtlCol="0">
            <a:spAutoFit/>
          </a:bodyPr>
          <a:lstStyle/>
          <a:p>
            <a:r>
              <a:rPr lang="en-US" sz="1600" dirty="0"/>
              <a:t>MM-</a:t>
            </a:r>
            <a:r>
              <a:rPr lang="en-US" sz="1600" dirty="0" err="1"/>
              <a:t>ReAct</a:t>
            </a:r>
            <a:r>
              <a:rPr lang="en-US" sz="1600" dirty="0"/>
              <a:t> </a:t>
            </a:r>
            <a:r>
              <a:rPr lang="en-US" sz="1600" dirty="0">
                <a:solidFill>
                  <a:schemeClr val="accent1"/>
                </a:solidFill>
              </a:rPr>
              <a:t>w/ ChatGPT</a:t>
            </a:r>
          </a:p>
        </p:txBody>
      </p:sp>
      <p:sp>
        <p:nvSpPr>
          <p:cNvPr id="8" name="TextBox 7">
            <a:extLst>
              <a:ext uri="{FF2B5EF4-FFF2-40B4-BE49-F238E27FC236}">
                <a16:creationId xmlns:a16="http://schemas.microsoft.com/office/drawing/2014/main" id="{CE93B51D-DC45-C6AC-64A8-0BB8AAB26DA3}"/>
              </a:ext>
            </a:extLst>
          </p:cNvPr>
          <p:cNvSpPr txBox="1"/>
          <p:nvPr/>
        </p:nvSpPr>
        <p:spPr>
          <a:xfrm>
            <a:off x="6426536" y="1621766"/>
            <a:ext cx="3700875" cy="338554"/>
          </a:xfrm>
          <a:prstGeom prst="rect">
            <a:avLst/>
          </a:prstGeom>
          <a:solidFill>
            <a:schemeClr val="bg1"/>
          </a:solidFill>
        </p:spPr>
        <p:txBody>
          <a:bodyPr wrap="square" rtlCol="0">
            <a:spAutoFit/>
          </a:bodyPr>
          <a:lstStyle/>
          <a:p>
            <a:r>
              <a:rPr lang="en-US" sz="1600" dirty="0"/>
              <a:t>MM-</a:t>
            </a:r>
            <a:r>
              <a:rPr lang="en-US" sz="1600" dirty="0" err="1"/>
              <a:t>ReAct</a:t>
            </a:r>
            <a:r>
              <a:rPr lang="en-US" sz="1600" dirty="0"/>
              <a:t> </a:t>
            </a:r>
            <a:r>
              <a:rPr lang="en-US" sz="1600" dirty="0">
                <a:solidFill>
                  <a:schemeClr val="accent1"/>
                </a:solidFill>
              </a:rPr>
              <a:t>w/ GPT-4 (Language-only)</a:t>
            </a:r>
          </a:p>
        </p:txBody>
      </p:sp>
    </p:spTree>
    <p:extLst>
      <p:ext uri="{BB962C8B-B14F-4D97-AF65-F5344CB8AC3E}">
        <p14:creationId xmlns:p14="http://schemas.microsoft.com/office/powerpoint/2010/main" val="3987731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FA7AFE7-F2AD-3080-8E51-5A62AD489F1D}"/>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Extensibility: </a:t>
            </a:r>
            <a:r>
              <a:rPr lang="en-US" altLang="zh-CN" sz="3400" b="1" dirty="0">
                <a:solidFill>
                  <a:schemeClr val="accent1"/>
                </a:solidFill>
              </a:rPr>
              <a:t>GPT + SAM </a:t>
            </a:r>
            <a:r>
              <a:rPr lang="en-US" altLang="zh-CN" sz="3400" b="1" dirty="0"/>
              <a:t>--</a:t>
            </a:r>
            <a:r>
              <a:rPr lang="en-US" altLang="zh-CN" sz="3400" b="1" dirty="0">
                <a:solidFill>
                  <a:schemeClr val="accent1"/>
                </a:solidFill>
              </a:rPr>
              <a:t> </a:t>
            </a:r>
            <a:r>
              <a:rPr lang="en-US" altLang="zh-CN" sz="3400" dirty="0"/>
              <a:t>Understanding Human Pointing</a:t>
            </a:r>
            <a:endParaRPr lang="en-US" sz="3400" dirty="0"/>
          </a:p>
        </p:txBody>
      </p:sp>
      <p:pic>
        <p:nvPicPr>
          <p:cNvPr id="4" name="Picture 3">
            <a:extLst>
              <a:ext uri="{FF2B5EF4-FFF2-40B4-BE49-F238E27FC236}">
                <a16:creationId xmlns:a16="http://schemas.microsoft.com/office/drawing/2014/main" id="{4A5BAABC-0B6B-2F6A-7C53-6D47B8B457E3}"/>
              </a:ext>
            </a:extLst>
          </p:cNvPr>
          <p:cNvPicPr>
            <a:picLocks noChangeAspect="1"/>
          </p:cNvPicPr>
          <p:nvPr/>
        </p:nvPicPr>
        <p:blipFill>
          <a:blip r:embed="rId3"/>
          <a:stretch>
            <a:fillRect/>
          </a:stretch>
        </p:blipFill>
        <p:spPr>
          <a:xfrm>
            <a:off x="3066384" y="1383384"/>
            <a:ext cx="6059232" cy="5321650"/>
          </a:xfrm>
          <a:prstGeom prst="rect">
            <a:avLst/>
          </a:prstGeom>
        </p:spPr>
      </p:pic>
      <p:sp>
        <p:nvSpPr>
          <p:cNvPr id="5" name="TextBox 4">
            <a:extLst>
              <a:ext uri="{FF2B5EF4-FFF2-40B4-BE49-F238E27FC236}">
                <a16:creationId xmlns:a16="http://schemas.microsoft.com/office/drawing/2014/main" id="{FD877F41-5AAC-8161-374B-860802D13724}"/>
              </a:ext>
            </a:extLst>
          </p:cNvPr>
          <p:cNvSpPr txBox="1"/>
          <p:nvPr/>
        </p:nvSpPr>
        <p:spPr>
          <a:xfrm>
            <a:off x="609599" y="903132"/>
            <a:ext cx="10972800" cy="369332"/>
          </a:xfrm>
          <a:prstGeom prst="rect">
            <a:avLst/>
          </a:prstGeom>
          <a:noFill/>
        </p:spPr>
        <p:txBody>
          <a:bodyPr wrap="square" rtlCol="0">
            <a:spAutoFit/>
          </a:bodyPr>
          <a:lstStyle/>
          <a:p>
            <a:pPr algn="ctr"/>
            <a:r>
              <a:rPr lang="en-US" dirty="0" err="1"/>
              <a:t>InternGPT</a:t>
            </a:r>
            <a:r>
              <a:rPr lang="en-US" dirty="0"/>
              <a:t>: Solving Vision-Centric Tasks by Interacting with ChatGPT Beyond Language</a:t>
            </a:r>
          </a:p>
        </p:txBody>
      </p:sp>
    </p:spTree>
    <p:extLst>
      <p:ext uri="{BB962C8B-B14F-4D97-AF65-F5344CB8AC3E}">
        <p14:creationId xmlns:p14="http://schemas.microsoft.com/office/powerpoint/2010/main" val="688198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5B24AD-3CED-1E27-19E5-1AEB7370BD5C}"/>
              </a:ext>
            </a:extLst>
          </p:cNvPr>
          <p:cNvSpPr txBox="1">
            <a:spLocks/>
          </p:cNvSpPr>
          <p:nvPr/>
        </p:nvSpPr>
        <p:spPr>
          <a:xfrm>
            <a:off x="838200" y="152966"/>
            <a:ext cx="869139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Extensibility</a:t>
            </a:r>
            <a:r>
              <a:rPr lang="en-US" sz="3400" dirty="0"/>
              <a:t>: Plug-and-play (Adding More Tools) </a:t>
            </a:r>
          </a:p>
        </p:txBody>
      </p:sp>
      <p:sp>
        <p:nvSpPr>
          <p:cNvPr id="3" name="TextBox 2">
            <a:extLst>
              <a:ext uri="{FF2B5EF4-FFF2-40B4-BE49-F238E27FC236}">
                <a16:creationId xmlns:a16="http://schemas.microsoft.com/office/drawing/2014/main" id="{D1321359-B3CB-3347-B75C-D160CB934366}"/>
              </a:ext>
            </a:extLst>
          </p:cNvPr>
          <p:cNvSpPr txBox="1"/>
          <p:nvPr/>
        </p:nvSpPr>
        <p:spPr>
          <a:xfrm>
            <a:off x="609599" y="903132"/>
            <a:ext cx="10972800" cy="369332"/>
          </a:xfrm>
          <a:prstGeom prst="rect">
            <a:avLst/>
          </a:prstGeom>
          <a:noFill/>
        </p:spPr>
        <p:txBody>
          <a:bodyPr wrap="square" rtlCol="0">
            <a:spAutoFit/>
          </a:bodyPr>
          <a:lstStyle/>
          <a:p>
            <a:pPr algn="ctr"/>
            <a:r>
              <a:rPr lang="en-US" dirty="0"/>
              <a:t>HuggingGPT: Solving AI Tasks with ChatGPT and its Friends in </a:t>
            </a:r>
            <a:r>
              <a:rPr lang="en-US" dirty="0" err="1"/>
              <a:t>HuggingFace</a:t>
            </a:r>
            <a:endParaRPr lang="en-US" dirty="0"/>
          </a:p>
        </p:txBody>
      </p:sp>
      <p:pic>
        <p:nvPicPr>
          <p:cNvPr id="2050" name="Picture 2">
            <a:extLst>
              <a:ext uri="{FF2B5EF4-FFF2-40B4-BE49-F238E27FC236}">
                <a16:creationId xmlns:a16="http://schemas.microsoft.com/office/drawing/2014/main" id="{8E62E80D-C288-7C1A-018D-8FBA135B7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440" y="1432705"/>
            <a:ext cx="5411117" cy="538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890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1558C1-6F5A-DB4E-810A-390693CBC8A0}"/>
              </a:ext>
            </a:extLst>
          </p:cNvPr>
          <p:cNvSpPr txBox="1"/>
          <p:nvPr/>
        </p:nvSpPr>
        <p:spPr>
          <a:xfrm>
            <a:off x="752821" y="966716"/>
            <a:ext cx="10717530" cy="369332"/>
          </a:xfrm>
          <a:prstGeom prst="rect">
            <a:avLst/>
          </a:prstGeom>
          <a:noFill/>
        </p:spPr>
        <p:txBody>
          <a:bodyPr wrap="square" rtlCol="0">
            <a:spAutoFit/>
          </a:bodyPr>
          <a:lstStyle/>
          <a:p>
            <a:pPr algn="ctr"/>
            <a:r>
              <a:rPr lang="en-US" dirty="0"/>
              <a:t>Chameleon: Plug-and-Play Compositional Reasoning with Large Language Models</a:t>
            </a:r>
          </a:p>
        </p:txBody>
      </p:sp>
      <p:sp>
        <p:nvSpPr>
          <p:cNvPr id="6" name="Title 4">
            <a:extLst>
              <a:ext uri="{FF2B5EF4-FFF2-40B4-BE49-F238E27FC236}">
                <a16:creationId xmlns:a16="http://schemas.microsoft.com/office/drawing/2014/main" id="{B10549D9-AAE1-D42A-998B-3A96FE0440EF}"/>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Extensibility</a:t>
            </a:r>
            <a:r>
              <a:rPr lang="en-US" sz="3400" dirty="0"/>
              <a:t>: Plug-and-play (Adding More Tools) </a:t>
            </a:r>
          </a:p>
        </p:txBody>
      </p:sp>
      <p:grpSp>
        <p:nvGrpSpPr>
          <p:cNvPr id="8" name="Group 7">
            <a:extLst>
              <a:ext uri="{FF2B5EF4-FFF2-40B4-BE49-F238E27FC236}">
                <a16:creationId xmlns:a16="http://schemas.microsoft.com/office/drawing/2014/main" id="{0D5C0805-D1D3-8187-F02F-8C9B9C8D8B26}"/>
              </a:ext>
            </a:extLst>
          </p:cNvPr>
          <p:cNvGrpSpPr/>
          <p:nvPr/>
        </p:nvGrpSpPr>
        <p:grpSpPr>
          <a:xfrm>
            <a:off x="1371217" y="4838028"/>
            <a:ext cx="9449566" cy="1954657"/>
            <a:chOff x="609600" y="882013"/>
            <a:chExt cx="10972800" cy="2202704"/>
          </a:xfrm>
        </p:grpSpPr>
        <p:pic>
          <p:nvPicPr>
            <p:cNvPr id="2" name="Picture 1">
              <a:extLst>
                <a:ext uri="{FF2B5EF4-FFF2-40B4-BE49-F238E27FC236}">
                  <a16:creationId xmlns:a16="http://schemas.microsoft.com/office/drawing/2014/main" id="{6C9C0A5B-87D1-1624-234D-AA50840DCDA9}"/>
                </a:ext>
              </a:extLst>
            </p:cNvPr>
            <p:cNvPicPr>
              <a:picLocks noChangeAspect="1"/>
            </p:cNvPicPr>
            <p:nvPr/>
          </p:nvPicPr>
          <p:blipFill rotWithShape="1">
            <a:blip r:embed="rId3"/>
            <a:srcRect b="87406"/>
            <a:stretch/>
          </p:blipFill>
          <p:spPr>
            <a:xfrm>
              <a:off x="609600" y="882013"/>
              <a:ext cx="10972800" cy="786478"/>
            </a:xfrm>
            <a:prstGeom prst="rect">
              <a:avLst/>
            </a:prstGeom>
          </p:spPr>
        </p:pic>
        <p:pic>
          <p:nvPicPr>
            <p:cNvPr id="7" name="Picture 6">
              <a:extLst>
                <a:ext uri="{FF2B5EF4-FFF2-40B4-BE49-F238E27FC236}">
                  <a16:creationId xmlns:a16="http://schemas.microsoft.com/office/drawing/2014/main" id="{85934ECA-8540-9B50-66E9-9E9C4BCCF484}"/>
                </a:ext>
              </a:extLst>
            </p:cNvPr>
            <p:cNvPicPr>
              <a:picLocks noChangeAspect="1"/>
            </p:cNvPicPr>
            <p:nvPr/>
          </p:nvPicPr>
          <p:blipFill rotWithShape="1">
            <a:blip r:embed="rId3"/>
            <a:srcRect t="45245" b="31821"/>
            <a:stretch/>
          </p:blipFill>
          <p:spPr>
            <a:xfrm>
              <a:off x="609600" y="1652525"/>
              <a:ext cx="10972800" cy="1432192"/>
            </a:xfrm>
            <a:prstGeom prst="rect">
              <a:avLst/>
            </a:prstGeom>
          </p:spPr>
        </p:pic>
      </p:grpSp>
      <p:pic>
        <p:nvPicPr>
          <p:cNvPr id="4098" name="Picture 2" descr="a beautiful painting of a llama following the instructions of the AI robot, by studio ghibli, octane render, brilliantly coloured">
            <a:extLst>
              <a:ext uri="{FF2B5EF4-FFF2-40B4-BE49-F238E27FC236}">
                <a16:creationId xmlns:a16="http://schemas.microsoft.com/office/drawing/2014/main" id="{98391956-9921-A4A0-596B-A718C2A12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319" y="1442833"/>
            <a:ext cx="8089362" cy="3288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405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5B24AD-3CED-1E27-19E5-1AEB7370BD5C}"/>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Extensibility</a:t>
            </a:r>
            <a:r>
              <a:rPr lang="en-US" sz="3400" dirty="0"/>
              <a:t>: Plug-and-play (Scaling up to Millions of Tools) </a:t>
            </a:r>
          </a:p>
        </p:txBody>
      </p:sp>
      <p:sp>
        <p:nvSpPr>
          <p:cNvPr id="4" name="TextBox 3">
            <a:extLst>
              <a:ext uri="{FF2B5EF4-FFF2-40B4-BE49-F238E27FC236}">
                <a16:creationId xmlns:a16="http://schemas.microsoft.com/office/drawing/2014/main" id="{62322645-7D5D-1468-8455-62F46008069E}"/>
              </a:ext>
            </a:extLst>
          </p:cNvPr>
          <p:cNvSpPr txBox="1"/>
          <p:nvPr/>
        </p:nvSpPr>
        <p:spPr>
          <a:xfrm>
            <a:off x="583893" y="934666"/>
            <a:ext cx="11027885" cy="369332"/>
          </a:xfrm>
          <a:prstGeom prst="rect">
            <a:avLst/>
          </a:prstGeom>
          <a:noFill/>
        </p:spPr>
        <p:txBody>
          <a:bodyPr wrap="square" rtlCol="0">
            <a:spAutoFit/>
          </a:bodyPr>
          <a:lstStyle/>
          <a:p>
            <a:pPr algn="ctr"/>
            <a:r>
              <a:rPr lang="en-US" dirty="0"/>
              <a:t>TaskMatrix.AI: Completing Tasks by Connecting Foundation Models with </a:t>
            </a:r>
            <a:r>
              <a:rPr lang="en-US" b="1" dirty="0"/>
              <a:t>Millions of APIs</a:t>
            </a:r>
          </a:p>
        </p:txBody>
      </p:sp>
      <p:pic>
        <p:nvPicPr>
          <p:cNvPr id="6" name="Picture 5">
            <a:extLst>
              <a:ext uri="{FF2B5EF4-FFF2-40B4-BE49-F238E27FC236}">
                <a16:creationId xmlns:a16="http://schemas.microsoft.com/office/drawing/2014/main" id="{3F46714F-D269-CBC2-048F-CBED12DE6846}"/>
              </a:ext>
            </a:extLst>
          </p:cNvPr>
          <p:cNvPicPr>
            <a:picLocks noChangeAspect="1"/>
          </p:cNvPicPr>
          <p:nvPr/>
        </p:nvPicPr>
        <p:blipFill>
          <a:blip r:embed="rId3"/>
          <a:stretch>
            <a:fillRect/>
          </a:stretch>
        </p:blipFill>
        <p:spPr>
          <a:xfrm>
            <a:off x="1217364" y="1485204"/>
            <a:ext cx="9757272" cy="5219830"/>
          </a:xfrm>
          <a:prstGeom prst="rect">
            <a:avLst/>
          </a:prstGeom>
        </p:spPr>
      </p:pic>
    </p:spTree>
    <p:extLst>
      <p:ext uri="{BB962C8B-B14F-4D97-AF65-F5344CB8AC3E}">
        <p14:creationId xmlns:p14="http://schemas.microsoft.com/office/powerpoint/2010/main" val="2391879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8" name="Title 4">
            <a:extLst>
              <a:ext uri="{FF2B5EF4-FFF2-40B4-BE49-F238E27FC236}">
                <a16:creationId xmlns:a16="http://schemas.microsoft.com/office/drawing/2014/main" id="{31496A90-9315-45C3-2F44-8560D87C6D6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Improving </a:t>
            </a:r>
            <a:r>
              <a:rPr lang="en-US" sz="3400" dirty="0"/>
              <a:t>the New Paradigm</a:t>
            </a:r>
          </a:p>
        </p:txBody>
      </p:sp>
      <p:sp>
        <p:nvSpPr>
          <p:cNvPr id="21" name="Rectangle: Rounded Corners 20">
            <a:extLst>
              <a:ext uri="{FF2B5EF4-FFF2-40B4-BE49-F238E27FC236}">
                <a16:creationId xmlns:a16="http://schemas.microsoft.com/office/drawing/2014/main" id="{E50EBBEF-4496-7893-9FD5-348A3A3D7EA0}"/>
              </a:ext>
            </a:extLst>
          </p:cNvPr>
          <p:cNvSpPr/>
          <p:nvPr/>
        </p:nvSpPr>
        <p:spPr>
          <a:xfrm>
            <a:off x="3487928" y="3577638"/>
            <a:ext cx="1736698" cy="112113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LLM</a:t>
            </a:r>
          </a:p>
        </p:txBody>
      </p:sp>
      <p:cxnSp>
        <p:nvCxnSpPr>
          <p:cNvPr id="22" name="Straight Arrow Connector 21">
            <a:extLst>
              <a:ext uri="{FF2B5EF4-FFF2-40B4-BE49-F238E27FC236}">
                <a16:creationId xmlns:a16="http://schemas.microsoft.com/office/drawing/2014/main" id="{19D91BB4-FA0D-4B3C-6EE1-13DA2EC12CEA}"/>
              </a:ext>
            </a:extLst>
          </p:cNvPr>
          <p:cNvCxnSpPr>
            <a:cxnSpLocks/>
          </p:cNvCxnSpPr>
          <p:nvPr/>
        </p:nvCxnSpPr>
        <p:spPr>
          <a:xfrm flipV="1">
            <a:off x="5304467" y="2694067"/>
            <a:ext cx="1542174" cy="925778"/>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E69B8069-4F8E-086B-8572-AF3508211EA8}"/>
              </a:ext>
            </a:extLst>
          </p:cNvPr>
          <p:cNvSpPr/>
          <p:nvPr/>
        </p:nvSpPr>
        <p:spPr>
          <a:xfrm>
            <a:off x="6958622" y="2174561"/>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1</a:t>
            </a:r>
          </a:p>
        </p:txBody>
      </p:sp>
      <p:cxnSp>
        <p:nvCxnSpPr>
          <p:cNvPr id="28" name="Straight Arrow Connector 27">
            <a:extLst>
              <a:ext uri="{FF2B5EF4-FFF2-40B4-BE49-F238E27FC236}">
                <a16:creationId xmlns:a16="http://schemas.microsoft.com/office/drawing/2014/main" id="{F5CACB42-1B3A-5538-F4A4-F6F2F9D2EACF}"/>
              </a:ext>
            </a:extLst>
          </p:cNvPr>
          <p:cNvCxnSpPr>
            <a:cxnSpLocks/>
          </p:cNvCxnSpPr>
          <p:nvPr/>
        </p:nvCxnSpPr>
        <p:spPr>
          <a:xfrm flipH="1">
            <a:off x="5336607" y="2806843"/>
            <a:ext cx="1542174" cy="923167"/>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AE76B78-9D9E-88FC-A22C-661CD7BEAD9D}"/>
              </a:ext>
            </a:extLst>
          </p:cNvPr>
          <p:cNvSpPr txBox="1"/>
          <p:nvPr/>
        </p:nvSpPr>
        <p:spPr>
          <a:xfrm>
            <a:off x="2948810" y="2574705"/>
            <a:ext cx="2476831" cy="646331"/>
          </a:xfrm>
          <a:prstGeom prst="rect">
            <a:avLst/>
          </a:prstGeom>
          <a:noFill/>
        </p:spPr>
        <p:txBody>
          <a:bodyPr wrap="square" rtlCol="0">
            <a:spAutoFit/>
          </a:bodyPr>
          <a:lstStyle/>
          <a:p>
            <a:r>
              <a:rPr lang="en-US" dirty="0"/>
              <a:t>Planning: </a:t>
            </a:r>
          </a:p>
          <a:p>
            <a:r>
              <a:rPr lang="en-US" dirty="0"/>
              <a:t>Tool 1 -&gt; Tool 2 -&gt; Tool 3</a:t>
            </a:r>
          </a:p>
        </p:txBody>
      </p:sp>
      <p:sp>
        <p:nvSpPr>
          <p:cNvPr id="33" name="Oval 32">
            <a:extLst>
              <a:ext uri="{FF2B5EF4-FFF2-40B4-BE49-F238E27FC236}">
                <a16:creationId xmlns:a16="http://schemas.microsoft.com/office/drawing/2014/main" id="{305EB042-2B02-E8A0-8EEA-BE04A28E8D8A}"/>
              </a:ext>
            </a:extLst>
          </p:cNvPr>
          <p:cNvSpPr/>
          <p:nvPr/>
        </p:nvSpPr>
        <p:spPr>
          <a:xfrm>
            <a:off x="6235802" y="2471091"/>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36" name="Straight Arrow Connector 35">
            <a:extLst>
              <a:ext uri="{FF2B5EF4-FFF2-40B4-BE49-F238E27FC236}">
                <a16:creationId xmlns:a16="http://schemas.microsoft.com/office/drawing/2014/main" id="{C9DB9748-236B-E3FF-4B0A-83617EBCAA2E}"/>
              </a:ext>
            </a:extLst>
          </p:cNvPr>
          <p:cNvCxnSpPr>
            <a:cxnSpLocks/>
          </p:cNvCxnSpPr>
          <p:nvPr/>
        </p:nvCxnSpPr>
        <p:spPr>
          <a:xfrm>
            <a:off x="1982602" y="4038766"/>
            <a:ext cx="13622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EFA3057-C6AB-9E83-632A-EE667BC8B6D1}"/>
              </a:ext>
            </a:extLst>
          </p:cNvPr>
          <p:cNvPicPr>
            <a:picLocks noChangeAspect="1"/>
          </p:cNvPicPr>
          <p:nvPr/>
        </p:nvPicPr>
        <p:blipFill rotWithShape="1">
          <a:blip r:embed="rId3"/>
          <a:srcRect l="49021" t="11851" r="40019" b="70062"/>
          <a:stretch/>
        </p:blipFill>
        <p:spPr>
          <a:xfrm>
            <a:off x="963356" y="3634523"/>
            <a:ext cx="897829" cy="907510"/>
          </a:xfrm>
          <a:prstGeom prst="rect">
            <a:avLst/>
          </a:prstGeom>
        </p:spPr>
      </p:pic>
      <p:cxnSp>
        <p:nvCxnSpPr>
          <p:cNvPr id="38" name="Straight Arrow Connector 37">
            <a:extLst>
              <a:ext uri="{FF2B5EF4-FFF2-40B4-BE49-F238E27FC236}">
                <a16:creationId xmlns:a16="http://schemas.microsoft.com/office/drawing/2014/main" id="{C27ECEE7-EDDF-A135-877B-20226DF02FDB}"/>
              </a:ext>
            </a:extLst>
          </p:cNvPr>
          <p:cNvCxnSpPr>
            <a:cxnSpLocks/>
          </p:cNvCxnSpPr>
          <p:nvPr/>
        </p:nvCxnSpPr>
        <p:spPr>
          <a:xfrm flipH="1">
            <a:off x="1982602" y="4187621"/>
            <a:ext cx="13622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97DCCA3-E136-339C-81A0-CB25FEC9D391}"/>
              </a:ext>
            </a:extLst>
          </p:cNvPr>
          <p:cNvCxnSpPr>
            <a:cxnSpLocks/>
          </p:cNvCxnSpPr>
          <p:nvPr/>
        </p:nvCxnSpPr>
        <p:spPr>
          <a:xfrm flipV="1">
            <a:off x="5336607" y="4022476"/>
            <a:ext cx="1542174" cy="16290"/>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0CF269A-1970-80E5-DCF8-72A8EADA9239}"/>
              </a:ext>
            </a:extLst>
          </p:cNvPr>
          <p:cNvSpPr/>
          <p:nvPr/>
        </p:nvSpPr>
        <p:spPr>
          <a:xfrm>
            <a:off x="6958622" y="3593875"/>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2</a:t>
            </a:r>
          </a:p>
        </p:txBody>
      </p:sp>
      <p:cxnSp>
        <p:nvCxnSpPr>
          <p:cNvPr id="44" name="Straight Arrow Connector 43">
            <a:extLst>
              <a:ext uri="{FF2B5EF4-FFF2-40B4-BE49-F238E27FC236}">
                <a16:creationId xmlns:a16="http://schemas.microsoft.com/office/drawing/2014/main" id="{C2533898-B12F-746A-F39F-FCAB64AE2BBE}"/>
              </a:ext>
            </a:extLst>
          </p:cNvPr>
          <p:cNvCxnSpPr>
            <a:cxnSpLocks/>
          </p:cNvCxnSpPr>
          <p:nvPr/>
        </p:nvCxnSpPr>
        <p:spPr>
          <a:xfrm flipH="1">
            <a:off x="5336607" y="4162700"/>
            <a:ext cx="1542174" cy="5041"/>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271563-7AC9-BF65-844D-5124C75D5527}"/>
              </a:ext>
            </a:extLst>
          </p:cNvPr>
          <p:cNvSpPr/>
          <p:nvPr/>
        </p:nvSpPr>
        <p:spPr>
          <a:xfrm>
            <a:off x="6235802" y="3624591"/>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55" name="Straight Arrow Connector 54">
            <a:extLst>
              <a:ext uri="{FF2B5EF4-FFF2-40B4-BE49-F238E27FC236}">
                <a16:creationId xmlns:a16="http://schemas.microsoft.com/office/drawing/2014/main" id="{F91DEDB3-E01C-FBF7-6505-6378F6F82384}"/>
              </a:ext>
            </a:extLst>
          </p:cNvPr>
          <p:cNvCxnSpPr>
            <a:cxnSpLocks/>
          </p:cNvCxnSpPr>
          <p:nvPr/>
        </p:nvCxnSpPr>
        <p:spPr>
          <a:xfrm>
            <a:off x="5304467" y="4621496"/>
            <a:ext cx="1574314" cy="688115"/>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A2F04BFF-EFE1-A55C-3BD6-9140F219A618}"/>
              </a:ext>
            </a:extLst>
          </p:cNvPr>
          <p:cNvSpPr/>
          <p:nvPr/>
        </p:nvSpPr>
        <p:spPr>
          <a:xfrm>
            <a:off x="6958622" y="5128169"/>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3</a:t>
            </a:r>
          </a:p>
        </p:txBody>
      </p:sp>
      <p:cxnSp>
        <p:nvCxnSpPr>
          <p:cNvPr id="57" name="Straight Arrow Connector 56">
            <a:extLst>
              <a:ext uri="{FF2B5EF4-FFF2-40B4-BE49-F238E27FC236}">
                <a16:creationId xmlns:a16="http://schemas.microsoft.com/office/drawing/2014/main" id="{DFAB303F-9EC5-1636-2190-71D556458EBF}"/>
              </a:ext>
            </a:extLst>
          </p:cNvPr>
          <p:cNvCxnSpPr>
            <a:cxnSpLocks/>
          </p:cNvCxnSpPr>
          <p:nvPr/>
        </p:nvCxnSpPr>
        <p:spPr>
          <a:xfrm flipH="1" flipV="1">
            <a:off x="5224626" y="4731661"/>
            <a:ext cx="1592370" cy="709146"/>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46879910-BA7C-F7B5-153A-B2F86B8783D5}"/>
              </a:ext>
            </a:extLst>
          </p:cNvPr>
          <p:cNvSpPr/>
          <p:nvPr/>
        </p:nvSpPr>
        <p:spPr>
          <a:xfrm>
            <a:off x="6240195" y="4689989"/>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54" name="TextBox 353">
            <a:extLst>
              <a:ext uri="{FF2B5EF4-FFF2-40B4-BE49-F238E27FC236}">
                <a16:creationId xmlns:a16="http://schemas.microsoft.com/office/drawing/2014/main" id="{6E67C56A-A708-0167-499C-6739CE79D02B}"/>
              </a:ext>
            </a:extLst>
          </p:cNvPr>
          <p:cNvSpPr txBox="1"/>
          <p:nvPr/>
        </p:nvSpPr>
        <p:spPr>
          <a:xfrm>
            <a:off x="5801569" y="1439869"/>
            <a:ext cx="2476831" cy="369332"/>
          </a:xfrm>
          <a:prstGeom prst="rect">
            <a:avLst/>
          </a:prstGeom>
          <a:noFill/>
        </p:spPr>
        <p:txBody>
          <a:bodyPr wrap="square" rtlCol="0">
            <a:spAutoFit/>
          </a:bodyPr>
          <a:lstStyle/>
          <a:p>
            <a:r>
              <a:rPr lang="en-US" dirty="0"/>
              <a:t>Execution:</a:t>
            </a:r>
          </a:p>
        </p:txBody>
      </p:sp>
      <p:cxnSp>
        <p:nvCxnSpPr>
          <p:cNvPr id="356" name="Straight Connector 355">
            <a:extLst>
              <a:ext uri="{FF2B5EF4-FFF2-40B4-BE49-F238E27FC236}">
                <a16:creationId xmlns:a16="http://schemas.microsoft.com/office/drawing/2014/main" id="{19A325D2-372C-3A98-AAB7-7BCCF0B22F17}"/>
              </a:ext>
            </a:extLst>
          </p:cNvPr>
          <p:cNvCxnSpPr>
            <a:cxnSpLocks/>
          </p:cNvCxnSpPr>
          <p:nvPr/>
        </p:nvCxnSpPr>
        <p:spPr>
          <a:xfrm>
            <a:off x="5650074" y="1183772"/>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A19F05A3-AD36-342A-5391-F5C073AC0778}"/>
              </a:ext>
            </a:extLst>
          </p:cNvPr>
          <p:cNvCxnSpPr>
            <a:cxnSpLocks/>
          </p:cNvCxnSpPr>
          <p:nvPr/>
        </p:nvCxnSpPr>
        <p:spPr>
          <a:xfrm>
            <a:off x="2794766" y="1221916"/>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62" name="TextBox 361">
            <a:extLst>
              <a:ext uri="{FF2B5EF4-FFF2-40B4-BE49-F238E27FC236}">
                <a16:creationId xmlns:a16="http://schemas.microsoft.com/office/drawing/2014/main" id="{6B53793B-020B-7B59-65B7-AF74EF51EDD5}"/>
              </a:ext>
            </a:extLst>
          </p:cNvPr>
          <p:cNvSpPr txBox="1"/>
          <p:nvPr/>
        </p:nvSpPr>
        <p:spPr>
          <a:xfrm>
            <a:off x="744187" y="2741465"/>
            <a:ext cx="1917104" cy="369332"/>
          </a:xfrm>
          <a:prstGeom prst="rect">
            <a:avLst/>
          </a:prstGeom>
          <a:noFill/>
        </p:spPr>
        <p:txBody>
          <a:bodyPr wrap="square" rtlCol="0">
            <a:spAutoFit/>
          </a:bodyPr>
          <a:lstStyle/>
          <a:p>
            <a:r>
              <a:rPr lang="en-US" dirty="0"/>
              <a:t>User Interaction</a:t>
            </a:r>
          </a:p>
        </p:txBody>
      </p:sp>
      <p:sp>
        <p:nvSpPr>
          <p:cNvPr id="363" name="TextBox 362">
            <a:extLst>
              <a:ext uri="{FF2B5EF4-FFF2-40B4-BE49-F238E27FC236}">
                <a16:creationId xmlns:a16="http://schemas.microsoft.com/office/drawing/2014/main" id="{C3C815BC-DF01-B82B-E4B1-27B1A9795805}"/>
              </a:ext>
            </a:extLst>
          </p:cNvPr>
          <p:cNvSpPr txBox="1"/>
          <p:nvPr/>
        </p:nvSpPr>
        <p:spPr>
          <a:xfrm>
            <a:off x="9106970" y="2546949"/>
            <a:ext cx="2639104" cy="369332"/>
          </a:xfrm>
          <a:prstGeom prst="rect">
            <a:avLst/>
          </a:prstGeom>
          <a:noFill/>
        </p:spPr>
        <p:txBody>
          <a:bodyPr wrap="square" rtlCol="0">
            <a:spAutoFit/>
          </a:bodyPr>
          <a:lstStyle/>
          <a:p>
            <a:r>
              <a:rPr lang="en-US" dirty="0"/>
              <a:t>e.g., Open-source Models</a:t>
            </a:r>
          </a:p>
        </p:txBody>
      </p:sp>
      <p:sp>
        <p:nvSpPr>
          <p:cNvPr id="364" name="TextBox 363">
            <a:extLst>
              <a:ext uri="{FF2B5EF4-FFF2-40B4-BE49-F238E27FC236}">
                <a16:creationId xmlns:a16="http://schemas.microsoft.com/office/drawing/2014/main" id="{08CC04B4-7B3B-BC0E-8BF9-0FAFF78F3294}"/>
              </a:ext>
            </a:extLst>
          </p:cNvPr>
          <p:cNvSpPr txBox="1"/>
          <p:nvPr/>
        </p:nvSpPr>
        <p:spPr>
          <a:xfrm>
            <a:off x="9106970" y="3959661"/>
            <a:ext cx="2639104" cy="369332"/>
          </a:xfrm>
          <a:prstGeom prst="rect">
            <a:avLst/>
          </a:prstGeom>
          <a:noFill/>
        </p:spPr>
        <p:txBody>
          <a:bodyPr wrap="square" rtlCol="0">
            <a:spAutoFit/>
          </a:bodyPr>
          <a:lstStyle/>
          <a:p>
            <a:r>
              <a:rPr lang="en-US" dirty="0"/>
              <a:t>e.g., Public/private APIs</a:t>
            </a:r>
          </a:p>
        </p:txBody>
      </p:sp>
      <p:sp>
        <p:nvSpPr>
          <p:cNvPr id="365" name="TextBox 364">
            <a:extLst>
              <a:ext uri="{FF2B5EF4-FFF2-40B4-BE49-F238E27FC236}">
                <a16:creationId xmlns:a16="http://schemas.microsoft.com/office/drawing/2014/main" id="{C53510A1-7B65-A586-64A7-6BCB0E14E7B3}"/>
              </a:ext>
            </a:extLst>
          </p:cNvPr>
          <p:cNvSpPr txBox="1"/>
          <p:nvPr/>
        </p:nvSpPr>
        <p:spPr>
          <a:xfrm>
            <a:off x="9106970" y="5504070"/>
            <a:ext cx="2639104" cy="369332"/>
          </a:xfrm>
          <a:prstGeom prst="rect">
            <a:avLst/>
          </a:prstGeom>
          <a:noFill/>
        </p:spPr>
        <p:txBody>
          <a:bodyPr wrap="square" rtlCol="0">
            <a:spAutoFit/>
          </a:bodyPr>
          <a:lstStyle/>
          <a:p>
            <a:r>
              <a:rPr lang="en-US" dirty="0"/>
              <a:t>e.g., Code Interpreters</a:t>
            </a:r>
          </a:p>
        </p:txBody>
      </p:sp>
      <p:sp>
        <p:nvSpPr>
          <p:cNvPr id="2" name="Rectangle 1">
            <a:extLst>
              <a:ext uri="{FF2B5EF4-FFF2-40B4-BE49-F238E27FC236}">
                <a16:creationId xmlns:a16="http://schemas.microsoft.com/office/drawing/2014/main" id="{5372F958-5BE4-5647-2951-F5A1A1F40A2B}"/>
              </a:ext>
            </a:extLst>
          </p:cNvPr>
          <p:cNvSpPr/>
          <p:nvPr/>
        </p:nvSpPr>
        <p:spPr>
          <a:xfrm>
            <a:off x="2874609" y="2471091"/>
            <a:ext cx="2695624" cy="2494879"/>
          </a:xfrm>
          <a:prstGeom prst="rect">
            <a:avLst/>
          </a:prstGeom>
          <a:noFill/>
          <a:ln>
            <a:solidFill>
              <a:schemeClr val="accent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437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321359-B3CB-3347-B75C-D160CB934366}"/>
              </a:ext>
            </a:extLst>
          </p:cNvPr>
          <p:cNvSpPr txBox="1"/>
          <p:nvPr/>
        </p:nvSpPr>
        <p:spPr>
          <a:xfrm>
            <a:off x="502408" y="1070040"/>
            <a:ext cx="5455783" cy="646331"/>
          </a:xfrm>
          <a:prstGeom prst="rect">
            <a:avLst/>
          </a:prstGeom>
          <a:noFill/>
        </p:spPr>
        <p:txBody>
          <a:bodyPr wrap="square" rtlCol="0">
            <a:spAutoFit/>
          </a:bodyPr>
          <a:lstStyle/>
          <a:p>
            <a:pPr algn="ctr"/>
            <a:r>
              <a:rPr lang="en-US" dirty="0"/>
              <a:t>Visual Programming: Compositional visual reasoning without training</a:t>
            </a:r>
          </a:p>
        </p:txBody>
      </p:sp>
      <p:sp>
        <p:nvSpPr>
          <p:cNvPr id="4" name="TextBox 3">
            <a:extLst>
              <a:ext uri="{FF2B5EF4-FFF2-40B4-BE49-F238E27FC236}">
                <a16:creationId xmlns:a16="http://schemas.microsoft.com/office/drawing/2014/main" id="{62322645-7D5D-1468-8455-62F46008069E}"/>
              </a:ext>
            </a:extLst>
          </p:cNvPr>
          <p:cNvSpPr txBox="1"/>
          <p:nvPr/>
        </p:nvSpPr>
        <p:spPr>
          <a:xfrm>
            <a:off x="6096000" y="1073682"/>
            <a:ext cx="6096000" cy="369332"/>
          </a:xfrm>
          <a:prstGeom prst="rect">
            <a:avLst/>
          </a:prstGeom>
          <a:noFill/>
        </p:spPr>
        <p:txBody>
          <a:bodyPr wrap="square" rtlCol="0">
            <a:spAutoFit/>
          </a:bodyPr>
          <a:lstStyle/>
          <a:p>
            <a:pPr algn="ctr"/>
            <a:r>
              <a:rPr lang="en-US" dirty="0" err="1"/>
              <a:t>ViperGPT</a:t>
            </a:r>
            <a:r>
              <a:rPr lang="en-US" dirty="0"/>
              <a:t>: Visual Inference via Python Execution for Reasoning</a:t>
            </a:r>
          </a:p>
        </p:txBody>
      </p:sp>
      <p:pic>
        <p:nvPicPr>
          <p:cNvPr id="10" name="Picture 9">
            <a:extLst>
              <a:ext uri="{FF2B5EF4-FFF2-40B4-BE49-F238E27FC236}">
                <a16:creationId xmlns:a16="http://schemas.microsoft.com/office/drawing/2014/main" id="{980893E2-DF28-E59D-005A-3E61694139C7}"/>
              </a:ext>
            </a:extLst>
          </p:cNvPr>
          <p:cNvPicPr>
            <a:picLocks noChangeAspect="1"/>
          </p:cNvPicPr>
          <p:nvPr/>
        </p:nvPicPr>
        <p:blipFill>
          <a:blip r:embed="rId3"/>
          <a:stretch>
            <a:fillRect/>
          </a:stretch>
        </p:blipFill>
        <p:spPr>
          <a:xfrm>
            <a:off x="6296168" y="1973821"/>
            <a:ext cx="4620160" cy="4050551"/>
          </a:xfrm>
          <a:prstGeom prst="rect">
            <a:avLst/>
          </a:prstGeom>
        </p:spPr>
      </p:pic>
      <p:sp>
        <p:nvSpPr>
          <p:cNvPr id="5" name="Title 4">
            <a:extLst>
              <a:ext uri="{FF2B5EF4-FFF2-40B4-BE49-F238E27FC236}">
                <a16:creationId xmlns:a16="http://schemas.microsoft.com/office/drawing/2014/main" id="{C6DD388C-8D70-6B9E-C694-11329880D091}"/>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Planning</a:t>
            </a:r>
            <a:r>
              <a:rPr lang="en-US" sz="3400" dirty="0"/>
              <a:t>: Composing Tools via Code Generation</a:t>
            </a:r>
          </a:p>
        </p:txBody>
      </p:sp>
      <p:pic>
        <p:nvPicPr>
          <p:cNvPr id="1026" name="Picture 2" descr="Paper Qual Fig">
            <a:extLst>
              <a:ext uri="{FF2B5EF4-FFF2-40B4-BE49-F238E27FC236}">
                <a16:creationId xmlns:a16="http://schemas.microsoft.com/office/drawing/2014/main" id="{8C174ECA-B01C-216D-6563-406177C03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09" y="1973821"/>
            <a:ext cx="5496068" cy="3814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677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4A9D083-FBFD-F3A5-3E1F-BACFE93D1A0D}"/>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Improving Accuracy in Tool Using: </a:t>
            </a:r>
            <a:r>
              <a:rPr lang="en-US" sz="3400" dirty="0"/>
              <a:t>Self-Assessment</a:t>
            </a:r>
          </a:p>
        </p:txBody>
      </p:sp>
      <p:sp>
        <p:nvSpPr>
          <p:cNvPr id="8" name="TextBox 7">
            <a:extLst>
              <a:ext uri="{FF2B5EF4-FFF2-40B4-BE49-F238E27FC236}">
                <a16:creationId xmlns:a16="http://schemas.microsoft.com/office/drawing/2014/main" id="{61CF7E63-ADE2-BCF9-B571-EC4FE2B5D390}"/>
              </a:ext>
            </a:extLst>
          </p:cNvPr>
          <p:cNvSpPr txBox="1"/>
          <p:nvPr/>
        </p:nvSpPr>
        <p:spPr>
          <a:xfrm>
            <a:off x="605993" y="879234"/>
            <a:ext cx="10994442" cy="369332"/>
          </a:xfrm>
          <a:prstGeom prst="rect">
            <a:avLst/>
          </a:prstGeom>
          <a:noFill/>
        </p:spPr>
        <p:txBody>
          <a:bodyPr wrap="square">
            <a:spAutoFit/>
          </a:bodyPr>
          <a:lstStyle/>
          <a:p>
            <a:pPr algn="ctr"/>
            <a:r>
              <a:rPr lang="en-US" dirty="0" err="1"/>
              <a:t>AssistGPT</a:t>
            </a:r>
            <a:r>
              <a:rPr lang="en-US" dirty="0"/>
              <a:t>: A General Multi-modal Assistant that can Plan, Execute, Inspect, and Learn</a:t>
            </a:r>
          </a:p>
        </p:txBody>
      </p:sp>
      <p:pic>
        <p:nvPicPr>
          <p:cNvPr id="5" name="Picture 4">
            <a:extLst>
              <a:ext uri="{FF2B5EF4-FFF2-40B4-BE49-F238E27FC236}">
                <a16:creationId xmlns:a16="http://schemas.microsoft.com/office/drawing/2014/main" id="{0F708535-08B0-40D3-AE0A-127B52995AD8}"/>
              </a:ext>
            </a:extLst>
          </p:cNvPr>
          <p:cNvPicPr>
            <a:picLocks noChangeAspect="1"/>
          </p:cNvPicPr>
          <p:nvPr/>
        </p:nvPicPr>
        <p:blipFill>
          <a:blip r:embed="rId3"/>
          <a:stretch>
            <a:fillRect/>
          </a:stretch>
        </p:blipFill>
        <p:spPr>
          <a:xfrm>
            <a:off x="2327029" y="1220119"/>
            <a:ext cx="7537941" cy="5637881"/>
          </a:xfrm>
          <a:prstGeom prst="rect">
            <a:avLst/>
          </a:prstGeom>
        </p:spPr>
      </p:pic>
      <p:sp>
        <p:nvSpPr>
          <p:cNvPr id="2" name="Rectangle 1">
            <a:extLst>
              <a:ext uri="{FF2B5EF4-FFF2-40B4-BE49-F238E27FC236}">
                <a16:creationId xmlns:a16="http://schemas.microsoft.com/office/drawing/2014/main" id="{79731186-B9F9-192A-9802-3BF521A6AF0D}"/>
              </a:ext>
            </a:extLst>
          </p:cNvPr>
          <p:cNvSpPr/>
          <p:nvPr/>
        </p:nvSpPr>
        <p:spPr>
          <a:xfrm>
            <a:off x="2422187" y="5364803"/>
            <a:ext cx="7442783" cy="14591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713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22E8298-4DB9-958C-7A91-126F2C2FD8C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Evolution of Modeling Paradigm</a:t>
            </a:r>
            <a:endParaRPr lang="en-US" sz="3400" dirty="0"/>
          </a:p>
        </p:txBody>
      </p:sp>
      <p:sp>
        <p:nvSpPr>
          <p:cNvPr id="6" name="Rectangle: Rounded Corners 5">
            <a:extLst>
              <a:ext uri="{FF2B5EF4-FFF2-40B4-BE49-F238E27FC236}">
                <a16:creationId xmlns:a16="http://schemas.microsoft.com/office/drawing/2014/main" id="{0DE36F46-E0A6-FE4A-AF1C-4A1992D6C1C8}"/>
              </a:ext>
            </a:extLst>
          </p:cNvPr>
          <p:cNvSpPr/>
          <p:nvPr/>
        </p:nvSpPr>
        <p:spPr>
          <a:xfrm>
            <a:off x="408317" y="1680536"/>
            <a:ext cx="3495007" cy="1266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Training on </a:t>
            </a:r>
            <a:r>
              <a:rPr lang="en-US" i="1" dirty="0">
                <a:solidFill>
                  <a:schemeClr val="accent1"/>
                </a:solidFill>
              </a:rPr>
              <a:t>small-scale, </a:t>
            </a:r>
          </a:p>
          <a:p>
            <a:pPr algn="ctr"/>
            <a:r>
              <a:rPr lang="en-US" i="1" dirty="0">
                <a:solidFill>
                  <a:schemeClr val="accent1"/>
                </a:solidFill>
              </a:rPr>
              <a:t>well-annotated</a:t>
            </a:r>
            <a:r>
              <a:rPr lang="en-US" dirty="0"/>
              <a:t> data</a:t>
            </a:r>
          </a:p>
        </p:txBody>
      </p:sp>
      <p:sp>
        <p:nvSpPr>
          <p:cNvPr id="15" name="TextBox 14">
            <a:extLst>
              <a:ext uri="{FF2B5EF4-FFF2-40B4-BE49-F238E27FC236}">
                <a16:creationId xmlns:a16="http://schemas.microsoft.com/office/drawing/2014/main" id="{1805B53B-2D7E-9BB8-420E-8F7648F057B9}"/>
              </a:ext>
            </a:extLst>
          </p:cNvPr>
          <p:cNvSpPr txBox="1"/>
          <p:nvPr/>
        </p:nvSpPr>
        <p:spPr>
          <a:xfrm>
            <a:off x="778744" y="1069663"/>
            <a:ext cx="2326194" cy="369332"/>
          </a:xfrm>
          <a:prstGeom prst="rect">
            <a:avLst/>
          </a:prstGeom>
          <a:noFill/>
        </p:spPr>
        <p:txBody>
          <a:bodyPr wrap="square">
            <a:spAutoFit/>
          </a:bodyPr>
          <a:lstStyle/>
          <a:p>
            <a:pPr algn="ctr"/>
            <a:r>
              <a:rPr lang="en-US" i="1" dirty="0">
                <a:solidFill>
                  <a:schemeClr val="accent1"/>
                </a:solidFill>
              </a:rPr>
              <a:t>Task-specific Modeling </a:t>
            </a:r>
          </a:p>
        </p:txBody>
      </p:sp>
    </p:spTree>
    <p:extLst>
      <p:ext uri="{BB962C8B-B14F-4D97-AF65-F5344CB8AC3E}">
        <p14:creationId xmlns:p14="http://schemas.microsoft.com/office/powerpoint/2010/main" val="3039844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C452A3-DD8E-FDE7-1A22-8FF76F967B2C}"/>
              </a:ext>
            </a:extLst>
          </p:cNvPr>
          <p:cNvPicPr>
            <a:picLocks noChangeAspect="1"/>
          </p:cNvPicPr>
          <p:nvPr/>
        </p:nvPicPr>
        <p:blipFill rotWithShape="1">
          <a:blip r:embed="rId3"/>
          <a:srcRect b="12232"/>
          <a:stretch/>
        </p:blipFill>
        <p:spPr>
          <a:xfrm>
            <a:off x="165253" y="1401119"/>
            <a:ext cx="5488194" cy="4122518"/>
          </a:xfrm>
          <a:prstGeom prst="rect">
            <a:avLst/>
          </a:prstGeom>
        </p:spPr>
      </p:pic>
      <p:sp>
        <p:nvSpPr>
          <p:cNvPr id="4" name="Title 4">
            <a:extLst>
              <a:ext uri="{FF2B5EF4-FFF2-40B4-BE49-F238E27FC236}">
                <a16:creationId xmlns:a16="http://schemas.microsoft.com/office/drawing/2014/main" id="{94A9D083-FBFD-F3A5-3E1F-BACFE93D1A0D}"/>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Improving Accuracy in Tool Using: </a:t>
            </a:r>
            <a:r>
              <a:rPr lang="en-US" sz="3400" dirty="0"/>
              <a:t>Instruction Tuning</a:t>
            </a:r>
          </a:p>
        </p:txBody>
      </p:sp>
      <p:pic>
        <p:nvPicPr>
          <p:cNvPr id="6" name="Picture 5">
            <a:extLst>
              <a:ext uri="{FF2B5EF4-FFF2-40B4-BE49-F238E27FC236}">
                <a16:creationId xmlns:a16="http://schemas.microsoft.com/office/drawing/2014/main" id="{0B8C5D38-9BC5-6898-BD49-6804B23734EE}"/>
              </a:ext>
            </a:extLst>
          </p:cNvPr>
          <p:cNvPicPr>
            <a:picLocks noChangeAspect="1"/>
          </p:cNvPicPr>
          <p:nvPr/>
        </p:nvPicPr>
        <p:blipFill rotWithShape="1">
          <a:blip r:embed="rId4"/>
          <a:srcRect t="1794"/>
          <a:stretch/>
        </p:blipFill>
        <p:spPr>
          <a:xfrm>
            <a:off x="147141" y="5630542"/>
            <a:ext cx="5672588" cy="1196352"/>
          </a:xfrm>
          <a:prstGeom prst="rect">
            <a:avLst/>
          </a:prstGeom>
        </p:spPr>
      </p:pic>
      <p:sp>
        <p:nvSpPr>
          <p:cNvPr id="8" name="TextBox 7">
            <a:extLst>
              <a:ext uri="{FF2B5EF4-FFF2-40B4-BE49-F238E27FC236}">
                <a16:creationId xmlns:a16="http://schemas.microsoft.com/office/drawing/2014/main" id="{61CF7E63-ADE2-BCF9-B571-EC4FE2B5D390}"/>
              </a:ext>
            </a:extLst>
          </p:cNvPr>
          <p:cNvSpPr txBox="1"/>
          <p:nvPr/>
        </p:nvSpPr>
        <p:spPr>
          <a:xfrm>
            <a:off x="276521" y="754788"/>
            <a:ext cx="5433615" cy="646331"/>
          </a:xfrm>
          <a:prstGeom prst="rect">
            <a:avLst/>
          </a:prstGeom>
          <a:noFill/>
        </p:spPr>
        <p:txBody>
          <a:bodyPr wrap="square">
            <a:spAutoFit/>
          </a:bodyPr>
          <a:lstStyle/>
          <a:p>
            <a:pPr algn="ctr"/>
            <a:r>
              <a:rPr lang="en-US" dirty="0"/>
              <a:t>GPT4Tools: Teaching Large Language Model to Use Tools via Self-instruction</a:t>
            </a:r>
          </a:p>
        </p:txBody>
      </p:sp>
      <p:pic>
        <p:nvPicPr>
          <p:cNvPr id="10" name="Picture 9">
            <a:extLst>
              <a:ext uri="{FF2B5EF4-FFF2-40B4-BE49-F238E27FC236}">
                <a16:creationId xmlns:a16="http://schemas.microsoft.com/office/drawing/2014/main" id="{29B272D0-AD18-677D-7144-8696BF6CCA9E}"/>
              </a:ext>
            </a:extLst>
          </p:cNvPr>
          <p:cNvPicPr>
            <a:picLocks noChangeAspect="1"/>
          </p:cNvPicPr>
          <p:nvPr/>
        </p:nvPicPr>
        <p:blipFill>
          <a:blip r:embed="rId5"/>
          <a:stretch>
            <a:fillRect/>
          </a:stretch>
        </p:blipFill>
        <p:spPr>
          <a:xfrm>
            <a:off x="6222124" y="2038911"/>
            <a:ext cx="5763815" cy="3591631"/>
          </a:xfrm>
          <a:prstGeom prst="rect">
            <a:avLst/>
          </a:prstGeom>
        </p:spPr>
      </p:pic>
      <p:sp>
        <p:nvSpPr>
          <p:cNvPr id="11" name="TextBox 10">
            <a:extLst>
              <a:ext uri="{FF2B5EF4-FFF2-40B4-BE49-F238E27FC236}">
                <a16:creationId xmlns:a16="http://schemas.microsoft.com/office/drawing/2014/main" id="{37D7398C-CDAA-DB8A-9A98-B47CCBF6E947}"/>
              </a:ext>
            </a:extLst>
          </p:cNvPr>
          <p:cNvSpPr txBox="1"/>
          <p:nvPr/>
        </p:nvSpPr>
        <p:spPr>
          <a:xfrm>
            <a:off x="6222124" y="763967"/>
            <a:ext cx="5763814" cy="646331"/>
          </a:xfrm>
          <a:prstGeom prst="rect">
            <a:avLst/>
          </a:prstGeom>
          <a:noFill/>
        </p:spPr>
        <p:txBody>
          <a:bodyPr wrap="square">
            <a:spAutoFit/>
          </a:bodyPr>
          <a:lstStyle/>
          <a:p>
            <a:pPr algn="ctr"/>
            <a:r>
              <a:rPr lang="en-US" dirty="0"/>
              <a:t>Gorilla: Large Language Model Connected with</a:t>
            </a:r>
          </a:p>
          <a:p>
            <a:pPr algn="ctr"/>
            <a:r>
              <a:rPr lang="en-US" dirty="0"/>
              <a:t>Massive APIs</a:t>
            </a:r>
          </a:p>
        </p:txBody>
      </p:sp>
    </p:spTree>
    <p:extLst>
      <p:ext uri="{BB962C8B-B14F-4D97-AF65-F5344CB8AC3E}">
        <p14:creationId xmlns:p14="http://schemas.microsoft.com/office/powerpoint/2010/main" val="3991715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8" name="Title 4">
            <a:extLst>
              <a:ext uri="{FF2B5EF4-FFF2-40B4-BE49-F238E27FC236}">
                <a16:creationId xmlns:a16="http://schemas.microsoft.com/office/drawing/2014/main" id="{31496A90-9315-45C3-2F44-8560D87C6D6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Applications of </a:t>
            </a:r>
            <a:r>
              <a:rPr lang="en-US" sz="3400" dirty="0"/>
              <a:t>the New Paradigm</a:t>
            </a:r>
          </a:p>
        </p:txBody>
      </p:sp>
      <p:sp>
        <p:nvSpPr>
          <p:cNvPr id="21" name="Rectangle: Rounded Corners 20">
            <a:extLst>
              <a:ext uri="{FF2B5EF4-FFF2-40B4-BE49-F238E27FC236}">
                <a16:creationId xmlns:a16="http://schemas.microsoft.com/office/drawing/2014/main" id="{E50EBBEF-4496-7893-9FD5-348A3A3D7EA0}"/>
              </a:ext>
            </a:extLst>
          </p:cNvPr>
          <p:cNvSpPr/>
          <p:nvPr/>
        </p:nvSpPr>
        <p:spPr>
          <a:xfrm>
            <a:off x="3487928" y="3577638"/>
            <a:ext cx="1736698" cy="112113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LLM</a:t>
            </a:r>
          </a:p>
        </p:txBody>
      </p:sp>
      <p:cxnSp>
        <p:nvCxnSpPr>
          <p:cNvPr id="22" name="Straight Arrow Connector 21">
            <a:extLst>
              <a:ext uri="{FF2B5EF4-FFF2-40B4-BE49-F238E27FC236}">
                <a16:creationId xmlns:a16="http://schemas.microsoft.com/office/drawing/2014/main" id="{19D91BB4-FA0D-4B3C-6EE1-13DA2EC12CEA}"/>
              </a:ext>
            </a:extLst>
          </p:cNvPr>
          <p:cNvCxnSpPr>
            <a:cxnSpLocks/>
          </p:cNvCxnSpPr>
          <p:nvPr/>
        </p:nvCxnSpPr>
        <p:spPr>
          <a:xfrm flipV="1">
            <a:off x="5304467" y="2694067"/>
            <a:ext cx="1542174" cy="925778"/>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E69B8069-4F8E-086B-8572-AF3508211EA8}"/>
              </a:ext>
            </a:extLst>
          </p:cNvPr>
          <p:cNvSpPr/>
          <p:nvPr/>
        </p:nvSpPr>
        <p:spPr>
          <a:xfrm>
            <a:off x="6958622" y="2174561"/>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1</a:t>
            </a:r>
          </a:p>
        </p:txBody>
      </p:sp>
      <p:cxnSp>
        <p:nvCxnSpPr>
          <p:cNvPr id="28" name="Straight Arrow Connector 27">
            <a:extLst>
              <a:ext uri="{FF2B5EF4-FFF2-40B4-BE49-F238E27FC236}">
                <a16:creationId xmlns:a16="http://schemas.microsoft.com/office/drawing/2014/main" id="{F5CACB42-1B3A-5538-F4A4-F6F2F9D2EACF}"/>
              </a:ext>
            </a:extLst>
          </p:cNvPr>
          <p:cNvCxnSpPr>
            <a:cxnSpLocks/>
          </p:cNvCxnSpPr>
          <p:nvPr/>
        </p:nvCxnSpPr>
        <p:spPr>
          <a:xfrm flipH="1">
            <a:off x="5336607" y="2806843"/>
            <a:ext cx="1542174" cy="923167"/>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AE76B78-9D9E-88FC-A22C-661CD7BEAD9D}"/>
              </a:ext>
            </a:extLst>
          </p:cNvPr>
          <p:cNvSpPr txBox="1"/>
          <p:nvPr/>
        </p:nvSpPr>
        <p:spPr>
          <a:xfrm>
            <a:off x="2948810" y="2574705"/>
            <a:ext cx="2476831" cy="646331"/>
          </a:xfrm>
          <a:prstGeom prst="rect">
            <a:avLst/>
          </a:prstGeom>
          <a:noFill/>
        </p:spPr>
        <p:txBody>
          <a:bodyPr wrap="square" rtlCol="0">
            <a:spAutoFit/>
          </a:bodyPr>
          <a:lstStyle/>
          <a:p>
            <a:r>
              <a:rPr lang="en-US" dirty="0"/>
              <a:t>Planning: </a:t>
            </a:r>
          </a:p>
          <a:p>
            <a:r>
              <a:rPr lang="en-US" dirty="0"/>
              <a:t>Tool 1 -&gt; Tool 2 -&gt; Tool 3</a:t>
            </a:r>
          </a:p>
        </p:txBody>
      </p:sp>
      <p:sp>
        <p:nvSpPr>
          <p:cNvPr id="33" name="Oval 32">
            <a:extLst>
              <a:ext uri="{FF2B5EF4-FFF2-40B4-BE49-F238E27FC236}">
                <a16:creationId xmlns:a16="http://schemas.microsoft.com/office/drawing/2014/main" id="{305EB042-2B02-E8A0-8EEA-BE04A28E8D8A}"/>
              </a:ext>
            </a:extLst>
          </p:cNvPr>
          <p:cNvSpPr/>
          <p:nvPr/>
        </p:nvSpPr>
        <p:spPr>
          <a:xfrm>
            <a:off x="6235802" y="2471091"/>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36" name="Straight Arrow Connector 35">
            <a:extLst>
              <a:ext uri="{FF2B5EF4-FFF2-40B4-BE49-F238E27FC236}">
                <a16:creationId xmlns:a16="http://schemas.microsoft.com/office/drawing/2014/main" id="{C9DB9748-236B-E3FF-4B0A-83617EBCAA2E}"/>
              </a:ext>
            </a:extLst>
          </p:cNvPr>
          <p:cNvCxnSpPr>
            <a:cxnSpLocks/>
          </p:cNvCxnSpPr>
          <p:nvPr/>
        </p:nvCxnSpPr>
        <p:spPr>
          <a:xfrm>
            <a:off x="1982602" y="4038766"/>
            <a:ext cx="13622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EFA3057-C6AB-9E83-632A-EE667BC8B6D1}"/>
              </a:ext>
            </a:extLst>
          </p:cNvPr>
          <p:cNvPicPr>
            <a:picLocks noChangeAspect="1"/>
          </p:cNvPicPr>
          <p:nvPr/>
        </p:nvPicPr>
        <p:blipFill rotWithShape="1">
          <a:blip r:embed="rId3"/>
          <a:srcRect l="49021" t="11851" r="40019" b="70062"/>
          <a:stretch/>
        </p:blipFill>
        <p:spPr>
          <a:xfrm>
            <a:off x="963356" y="3634523"/>
            <a:ext cx="897829" cy="907510"/>
          </a:xfrm>
          <a:prstGeom prst="rect">
            <a:avLst/>
          </a:prstGeom>
        </p:spPr>
      </p:pic>
      <p:cxnSp>
        <p:nvCxnSpPr>
          <p:cNvPr id="38" name="Straight Arrow Connector 37">
            <a:extLst>
              <a:ext uri="{FF2B5EF4-FFF2-40B4-BE49-F238E27FC236}">
                <a16:creationId xmlns:a16="http://schemas.microsoft.com/office/drawing/2014/main" id="{C27ECEE7-EDDF-A135-877B-20226DF02FDB}"/>
              </a:ext>
            </a:extLst>
          </p:cNvPr>
          <p:cNvCxnSpPr>
            <a:cxnSpLocks/>
          </p:cNvCxnSpPr>
          <p:nvPr/>
        </p:nvCxnSpPr>
        <p:spPr>
          <a:xfrm flipH="1">
            <a:off x="1982602" y="4187621"/>
            <a:ext cx="13622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97DCCA3-E136-339C-81A0-CB25FEC9D391}"/>
              </a:ext>
            </a:extLst>
          </p:cNvPr>
          <p:cNvCxnSpPr>
            <a:cxnSpLocks/>
          </p:cNvCxnSpPr>
          <p:nvPr/>
        </p:nvCxnSpPr>
        <p:spPr>
          <a:xfrm flipV="1">
            <a:off x="5336607" y="4022476"/>
            <a:ext cx="1542174" cy="16290"/>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0CF269A-1970-80E5-DCF8-72A8EADA9239}"/>
              </a:ext>
            </a:extLst>
          </p:cNvPr>
          <p:cNvSpPr/>
          <p:nvPr/>
        </p:nvSpPr>
        <p:spPr>
          <a:xfrm>
            <a:off x="6958622" y="3593875"/>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2</a:t>
            </a:r>
          </a:p>
        </p:txBody>
      </p:sp>
      <p:cxnSp>
        <p:nvCxnSpPr>
          <p:cNvPr id="44" name="Straight Arrow Connector 43">
            <a:extLst>
              <a:ext uri="{FF2B5EF4-FFF2-40B4-BE49-F238E27FC236}">
                <a16:creationId xmlns:a16="http://schemas.microsoft.com/office/drawing/2014/main" id="{C2533898-B12F-746A-F39F-FCAB64AE2BBE}"/>
              </a:ext>
            </a:extLst>
          </p:cNvPr>
          <p:cNvCxnSpPr>
            <a:cxnSpLocks/>
          </p:cNvCxnSpPr>
          <p:nvPr/>
        </p:nvCxnSpPr>
        <p:spPr>
          <a:xfrm flipH="1">
            <a:off x="5336607" y="4162700"/>
            <a:ext cx="1542174" cy="5041"/>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271563-7AC9-BF65-844D-5124C75D5527}"/>
              </a:ext>
            </a:extLst>
          </p:cNvPr>
          <p:cNvSpPr/>
          <p:nvPr/>
        </p:nvSpPr>
        <p:spPr>
          <a:xfrm>
            <a:off x="6235802" y="3624591"/>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55" name="Straight Arrow Connector 54">
            <a:extLst>
              <a:ext uri="{FF2B5EF4-FFF2-40B4-BE49-F238E27FC236}">
                <a16:creationId xmlns:a16="http://schemas.microsoft.com/office/drawing/2014/main" id="{F91DEDB3-E01C-FBF7-6505-6378F6F82384}"/>
              </a:ext>
            </a:extLst>
          </p:cNvPr>
          <p:cNvCxnSpPr>
            <a:cxnSpLocks/>
          </p:cNvCxnSpPr>
          <p:nvPr/>
        </p:nvCxnSpPr>
        <p:spPr>
          <a:xfrm>
            <a:off x="5304467" y="4621496"/>
            <a:ext cx="1574314" cy="688115"/>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A2F04BFF-EFE1-A55C-3BD6-9140F219A618}"/>
              </a:ext>
            </a:extLst>
          </p:cNvPr>
          <p:cNvSpPr/>
          <p:nvPr/>
        </p:nvSpPr>
        <p:spPr>
          <a:xfrm>
            <a:off x="6958622" y="5128169"/>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3</a:t>
            </a:r>
          </a:p>
        </p:txBody>
      </p:sp>
      <p:cxnSp>
        <p:nvCxnSpPr>
          <p:cNvPr id="57" name="Straight Arrow Connector 56">
            <a:extLst>
              <a:ext uri="{FF2B5EF4-FFF2-40B4-BE49-F238E27FC236}">
                <a16:creationId xmlns:a16="http://schemas.microsoft.com/office/drawing/2014/main" id="{DFAB303F-9EC5-1636-2190-71D556458EBF}"/>
              </a:ext>
            </a:extLst>
          </p:cNvPr>
          <p:cNvCxnSpPr>
            <a:cxnSpLocks/>
          </p:cNvCxnSpPr>
          <p:nvPr/>
        </p:nvCxnSpPr>
        <p:spPr>
          <a:xfrm flipH="1" flipV="1">
            <a:off x="5224626" y="4731661"/>
            <a:ext cx="1592370" cy="709146"/>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46879910-BA7C-F7B5-153A-B2F86B8783D5}"/>
              </a:ext>
            </a:extLst>
          </p:cNvPr>
          <p:cNvSpPr/>
          <p:nvPr/>
        </p:nvSpPr>
        <p:spPr>
          <a:xfrm>
            <a:off x="6240195" y="4689989"/>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54" name="TextBox 353">
            <a:extLst>
              <a:ext uri="{FF2B5EF4-FFF2-40B4-BE49-F238E27FC236}">
                <a16:creationId xmlns:a16="http://schemas.microsoft.com/office/drawing/2014/main" id="{6E67C56A-A708-0167-499C-6739CE79D02B}"/>
              </a:ext>
            </a:extLst>
          </p:cNvPr>
          <p:cNvSpPr txBox="1"/>
          <p:nvPr/>
        </p:nvSpPr>
        <p:spPr>
          <a:xfrm>
            <a:off x="5801569" y="1439869"/>
            <a:ext cx="2476831" cy="369332"/>
          </a:xfrm>
          <a:prstGeom prst="rect">
            <a:avLst/>
          </a:prstGeom>
          <a:noFill/>
        </p:spPr>
        <p:txBody>
          <a:bodyPr wrap="square" rtlCol="0">
            <a:spAutoFit/>
          </a:bodyPr>
          <a:lstStyle/>
          <a:p>
            <a:r>
              <a:rPr lang="en-US" dirty="0"/>
              <a:t>Execution:</a:t>
            </a:r>
          </a:p>
        </p:txBody>
      </p:sp>
      <p:cxnSp>
        <p:nvCxnSpPr>
          <p:cNvPr id="356" name="Straight Connector 355">
            <a:extLst>
              <a:ext uri="{FF2B5EF4-FFF2-40B4-BE49-F238E27FC236}">
                <a16:creationId xmlns:a16="http://schemas.microsoft.com/office/drawing/2014/main" id="{19A325D2-372C-3A98-AAB7-7BCCF0B22F17}"/>
              </a:ext>
            </a:extLst>
          </p:cNvPr>
          <p:cNvCxnSpPr>
            <a:cxnSpLocks/>
          </p:cNvCxnSpPr>
          <p:nvPr/>
        </p:nvCxnSpPr>
        <p:spPr>
          <a:xfrm>
            <a:off x="5650074" y="1183772"/>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A19F05A3-AD36-342A-5391-F5C073AC0778}"/>
              </a:ext>
            </a:extLst>
          </p:cNvPr>
          <p:cNvCxnSpPr>
            <a:cxnSpLocks/>
          </p:cNvCxnSpPr>
          <p:nvPr/>
        </p:nvCxnSpPr>
        <p:spPr>
          <a:xfrm>
            <a:off x="2794766" y="1221916"/>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62" name="TextBox 361">
            <a:extLst>
              <a:ext uri="{FF2B5EF4-FFF2-40B4-BE49-F238E27FC236}">
                <a16:creationId xmlns:a16="http://schemas.microsoft.com/office/drawing/2014/main" id="{6B53793B-020B-7B59-65B7-AF74EF51EDD5}"/>
              </a:ext>
            </a:extLst>
          </p:cNvPr>
          <p:cNvSpPr txBox="1"/>
          <p:nvPr/>
        </p:nvSpPr>
        <p:spPr>
          <a:xfrm>
            <a:off x="744187" y="2741465"/>
            <a:ext cx="1917104" cy="369332"/>
          </a:xfrm>
          <a:prstGeom prst="rect">
            <a:avLst/>
          </a:prstGeom>
          <a:noFill/>
        </p:spPr>
        <p:txBody>
          <a:bodyPr wrap="square" rtlCol="0">
            <a:spAutoFit/>
          </a:bodyPr>
          <a:lstStyle/>
          <a:p>
            <a:r>
              <a:rPr lang="en-US" dirty="0"/>
              <a:t>User Interaction</a:t>
            </a:r>
          </a:p>
        </p:txBody>
      </p:sp>
      <p:sp>
        <p:nvSpPr>
          <p:cNvPr id="363" name="TextBox 362">
            <a:extLst>
              <a:ext uri="{FF2B5EF4-FFF2-40B4-BE49-F238E27FC236}">
                <a16:creationId xmlns:a16="http://schemas.microsoft.com/office/drawing/2014/main" id="{C3C815BC-DF01-B82B-E4B1-27B1A9795805}"/>
              </a:ext>
            </a:extLst>
          </p:cNvPr>
          <p:cNvSpPr txBox="1"/>
          <p:nvPr/>
        </p:nvSpPr>
        <p:spPr>
          <a:xfrm>
            <a:off x="9106970" y="2546949"/>
            <a:ext cx="2639104" cy="369332"/>
          </a:xfrm>
          <a:prstGeom prst="rect">
            <a:avLst/>
          </a:prstGeom>
          <a:noFill/>
        </p:spPr>
        <p:txBody>
          <a:bodyPr wrap="square" rtlCol="0">
            <a:spAutoFit/>
          </a:bodyPr>
          <a:lstStyle/>
          <a:p>
            <a:r>
              <a:rPr lang="en-US" dirty="0"/>
              <a:t>e.g., Open-source Models</a:t>
            </a:r>
          </a:p>
        </p:txBody>
      </p:sp>
      <p:sp>
        <p:nvSpPr>
          <p:cNvPr id="364" name="TextBox 363">
            <a:extLst>
              <a:ext uri="{FF2B5EF4-FFF2-40B4-BE49-F238E27FC236}">
                <a16:creationId xmlns:a16="http://schemas.microsoft.com/office/drawing/2014/main" id="{08CC04B4-7B3B-BC0E-8BF9-0FAFF78F3294}"/>
              </a:ext>
            </a:extLst>
          </p:cNvPr>
          <p:cNvSpPr txBox="1"/>
          <p:nvPr/>
        </p:nvSpPr>
        <p:spPr>
          <a:xfrm>
            <a:off x="9106970" y="3959661"/>
            <a:ext cx="2639104" cy="369332"/>
          </a:xfrm>
          <a:prstGeom prst="rect">
            <a:avLst/>
          </a:prstGeom>
          <a:noFill/>
        </p:spPr>
        <p:txBody>
          <a:bodyPr wrap="square" rtlCol="0">
            <a:spAutoFit/>
          </a:bodyPr>
          <a:lstStyle/>
          <a:p>
            <a:r>
              <a:rPr lang="en-US" dirty="0"/>
              <a:t>e.g., Public/private APIs</a:t>
            </a:r>
          </a:p>
        </p:txBody>
      </p:sp>
      <p:sp>
        <p:nvSpPr>
          <p:cNvPr id="365" name="TextBox 364">
            <a:extLst>
              <a:ext uri="{FF2B5EF4-FFF2-40B4-BE49-F238E27FC236}">
                <a16:creationId xmlns:a16="http://schemas.microsoft.com/office/drawing/2014/main" id="{C53510A1-7B65-A586-64A7-6BCB0E14E7B3}"/>
              </a:ext>
            </a:extLst>
          </p:cNvPr>
          <p:cNvSpPr txBox="1"/>
          <p:nvPr/>
        </p:nvSpPr>
        <p:spPr>
          <a:xfrm>
            <a:off x="9106970" y="5504070"/>
            <a:ext cx="2639104" cy="369332"/>
          </a:xfrm>
          <a:prstGeom prst="rect">
            <a:avLst/>
          </a:prstGeom>
          <a:noFill/>
        </p:spPr>
        <p:txBody>
          <a:bodyPr wrap="square" rtlCol="0">
            <a:spAutoFit/>
          </a:bodyPr>
          <a:lstStyle/>
          <a:p>
            <a:r>
              <a:rPr lang="en-US" dirty="0"/>
              <a:t>e.g., Code Interpreters</a:t>
            </a:r>
          </a:p>
        </p:txBody>
      </p:sp>
      <p:sp>
        <p:nvSpPr>
          <p:cNvPr id="2" name="Rectangle 1">
            <a:extLst>
              <a:ext uri="{FF2B5EF4-FFF2-40B4-BE49-F238E27FC236}">
                <a16:creationId xmlns:a16="http://schemas.microsoft.com/office/drawing/2014/main" id="{5372F958-5BE4-5647-2951-F5A1A1F40A2B}"/>
              </a:ext>
            </a:extLst>
          </p:cNvPr>
          <p:cNvSpPr/>
          <p:nvPr/>
        </p:nvSpPr>
        <p:spPr>
          <a:xfrm>
            <a:off x="5801569" y="1396401"/>
            <a:ext cx="5852165" cy="5111403"/>
          </a:xfrm>
          <a:prstGeom prst="rect">
            <a:avLst/>
          </a:prstGeom>
          <a:noFill/>
          <a:ln>
            <a:solidFill>
              <a:schemeClr val="accent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21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F63E-5264-D6FB-9F10-CBE663A86EDC}"/>
              </a:ext>
            </a:extLst>
          </p:cNvPr>
          <p:cNvPicPr>
            <a:picLocks noChangeAspect="1"/>
          </p:cNvPicPr>
          <p:nvPr/>
        </p:nvPicPr>
        <p:blipFill>
          <a:blip r:embed="rId3"/>
          <a:stretch>
            <a:fillRect/>
          </a:stretch>
        </p:blipFill>
        <p:spPr>
          <a:xfrm>
            <a:off x="1109111" y="1671931"/>
            <a:ext cx="9973778" cy="5033103"/>
          </a:xfrm>
          <a:prstGeom prst="rect">
            <a:avLst/>
          </a:prstGeom>
        </p:spPr>
      </p:pic>
      <p:sp>
        <p:nvSpPr>
          <p:cNvPr id="4" name="Title 4">
            <a:extLst>
              <a:ext uri="{FF2B5EF4-FFF2-40B4-BE49-F238E27FC236}">
                <a16:creationId xmlns:a16="http://schemas.microsoft.com/office/drawing/2014/main" id="{5E69DE5E-C02A-9E38-4A03-9DA2A0DFE547}"/>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Applications</a:t>
            </a:r>
            <a:r>
              <a:rPr lang="en-US" sz="3400" dirty="0"/>
              <a:t>: Data Synthesis</a:t>
            </a:r>
          </a:p>
        </p:txBody>
      </p:sp>
      <p:sp>
        <p:nvSpPr>
          <p:cNvPr id="6" name="TextBox 5">
            <a:extLst>
              <a:ext uri="{FF2B5EF4-FFF2-40B4-BE49-F238E27FC236}">
                <a16:creationId xmlns:a16="http://schemas.microsoft.com/office/drawing/2014/main" id="{CBE13ECA-C993-B3E2-8B2E-F6E04D6E3B88}"/>
              </a:ext>
            </a:extLst>
          </p:cNvPr>
          <p:cNvSpPr txBox="1"/>
          <p:nvPr/>
        </p:nvSpPr>
        <p:spPr>
          <a:xfrm>
            <a:off x="1428601" y="1203852"/>
            <a:ext cx="9345896" cy="369332"/>
          </a:xfrm>
          <a:prstGeom prst="rect">
            <a:avLst/>
          </a:prstGeom>
          <a:noFill/>
        </p:spPr>
        <p:txBody>
          <a:bodyPr wrap="square">
            <a:spAutoFit/>
          </a:bodyPr>
          <a:lstStyle/>
          <a:p>
            <a:pPr algn="ctr"/>
            <a:r>
              <a:rPr lang="en-US" dirty="0"/>
              <a:t>Interactive Data Synthesis for Systematic Vision Adaptation via LLMs-AIGCs Collaboration</a:t>
            </a:r>
          </a:p>
        </p:txBody>
      </p:sp>
    </p:spTree>
    <p:extLst>
      <p:ext uri="{BB962C8B-B14F-4D97-AF65-F5344CB8AC3E}">
        <p14:creationId xmlns:p14="http://schemas.microsoft.com/office/powerpoint/2010/main" val="59652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90827884-C483-C4B0-7668-27A7B535C62D}"/>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Applications </a:t>
            </a:r>
            <a:r>
              <a:rPr lang="en-US" sz="3400" dirty="0"/>
              <a:t>: Robotics</a:t>
            </a:r>
          </a:p>
        </p:txBody>
      </p:sp>
      <p:pic>
        <p:nvPicPr>
          <p:cNvPr id="5" name="Picture 4">
            <a:extLst>
              <a:ext uri="{FF2B5EF4-FFF2-40B4-BE49-F238E27FC236}">
                <a16:creationId xmlns:a16="http://schemas.microsoft.com/office/drawing/2014/main" id="{F1E4ED08-22FE-4F4B-92AF-E9CCA2E76337}"/>
              </a:ext>
            </a:extLst>
          </p:cNvPr>
          <p:cNvPicPr>
            <a:picLocks noChangeAspect="1"/>
          </p:cNvPicPr>
          <p:nvPr/>
        </p:nvPicPr>
        <p:blipFill>
          <a:blip r:embed="rId3"/>
          <a:stretch>
            <a:fillRect/>
          </a:stretch>
        </p:blipFill>
        <p:spPr>
          <a:xfrm>
            <a:off x="335060" y="1475071"/>
            <a:ext cx="11521880" cy="4792239"/>
          </a:xfrm>
          <a:prstGeom prst="rect">
            <a:avLst/>
          </a:prstGeom>
        </p:spPr>
      </p:pic>
      <p:sp>
        <p:nvSpPr>
          <p:cNvPr id="7" name="TextBox 6">
            <a:extLst>
              <a:ext uri="{FF2B5EF4-FFF2-40B4-BE49-F238E27FC236}">
                <a16:creationId xmlns:a16="http://schemas.microsoft.com/office/drawing/2014/main" id="{C79B9375-2D9F-7A18-4AB2-AD8CC36D9B39}"/>
              </a:ext>
            </a:extLst>
          </p:cNvPr>
          <p:cNvSpPr txBox="1"/>
          <p:nvPr/>
        </p:nvSpPr>
        <p:spPr>
          <a:xfrm>
            <a:off x="434212" y="1005657"/>
            <a:ext cx="11309769" cy="369332"/>
          </a:xfrm>
          <a:prstGeom prst="rect">
            <a:avLst/>
          </a:prstGeom>
          <a:noFill/>
        </p:spPr>
        <p:txBody>
          <a:bodyPr wrap="square">
            <a:spAutoFit/>
          </a:bodyPr>
          <a:lstStyle/>
          <a:p>
            <a:pPr algn="ctr"/>
            <a:r>
              <a:rPr lang="en-US" dirty="0"/>
              <a:t>Instruct2Act: Mapping Multi-modality Instructions to Robotic Actions with Large Language Model </a:t>
            </a:r>
          </a:p>
        </p:txBody>
      </p:sp>
    </p:spTree>
    <p:extLst>
      <p:ext uri="{BB962C8B-B14F-4D97-AF65-F5344CB8AC3E}">
        <p14:creationId xmlns:p14="http://schemas.microsoft.com/office/powerpoint/2010/main" val="2469707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9E7CF-0B6A-13DE-7126-9C3B607CDC02}"/>
              </a:ext>
            </a:extLst>
          </p:cNvPr>
          <p:cNvPicPr>
            <a:picLocks noChangeAspect="1"/>
          </p:cNvPicPr>
          <p:nvPr/>
        </p:nvPicPr>
        <p:blipFill>
          <a:blip r:embed="rId3"/>
          <a:stretch>
            <a:fillRect/>
          </a:stretch>
        </p:blipFill>
        <p:spPr>
          <a:xfrm>
            <a:off x="746034" y="1779591"/>
            <a:ext cx="10699932" cy="4391347"/>
          </a:xfrm>
          <a:prstGeom prst="rect">
            <a:avLst/>
          </a:prstGeom>
        </p:spPr>
      </p:pic>
      <p:sp>
        <p:nvSpPr>
          <p:cNvPr id="4" name="Title 4">
            <a:extLst>
              <a:ext uri="{FF2B5EF4-FFF2-40B4-BE49-F238E27FC236}">
                <a16:creationId xmlns:a16="http://schemas.microsoft.com/office/drawing/2014/main" id="{F5F6033F-3383-1967-7544-8EB54B3221AB}"/>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Applications </a:t>
            </a:r>
            <a:r>
              <a:rPr lang="en-US" sz="3400" dirty="0"/>
              <a:t>: Audio Understanding &amp; Generation</a:t>
            </a:r>
          </a:p>
        </p:txBody>
      </p:sp>
      <p:sp>
        <p:nvSpPr>
          <p:cNvPr id="6" name="TextBox 5">
            <a:extLst>
              <a:ext uri="{FF2B5EF4-FFF2-40B4-BE49-F238E27FC236}">
                <a16:creationId xmlns:a16="http://schemas.microsoft.com/office/drawing/2014/main" id="{FD1A58D9-2420-0BBB-5E92-95B6D5F145F6}"/>
              </a:ext>
            </a:extLst>
          </p:cNvPr>
          <p:cNvSpPr txBox="1"/>
          <p:nvPr/>
        </p:nvSpPr>
        <p:spPr>
          <a:xfrm>
            <a:off x="980501" y="1148766"/>
            <a:ext cx="10223653" cy="369332"/>
          </a:xfrm>
          <a:prstGeom prst="rect">
            <a:avLst/>
          </a:prstGeom>
          <a:noFill/>
        </p:spPr>
        <p:txBody>
          <a:bodyPr wrap="square">
            <a:spAutoFit/>
          </a:bodyPr>
          <a:lstStyle/>
          <a:p>
            <a:pPr algn="ctr"/>
            <a:r>
              <a:rPr lang="en-US" dirty="0"/>
              <a:t>AudioGPT: Understanding and Generating Speech, Music, Sound, and Talking Head </a:t>
            </a:r>
          </a:p>
        </p:txBody>
      </p:sp>
    </p:spTree>
    <p:extLst>
      <p:ext uri="{BB962C8B-B14F-4D97-AF65-F5344CB8AC3E}">
        <p14:creationId xmlns:p14="http://schemas.microsoft.com/office/powerpoint/2010/main" val="111581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2CA72-DB13-CC62-0203-A314A575A1BF}"/>
              </a:ext>
            </a:extLst>
          </p:cNvPr>
          <p:cNvPicPr>
            <a:picLocks noChangeAspect="1"/>
          </p:cNvPicPr>
          <p:nvPr/>
        </p:nvPicPr>
        <p:blipFill>
          <a:blip r:embed="rId3"/>
          <a:stretch>
            <a:fillRect/>
          </a:stretch>
        </p:blipFill>
        <p:spPr>
          <a:xfrm>
            <a:off x="412361" y="1736620"/>
            <a:ext cx="11367277" cy="4687929"/>
          </a:xfrm>
          <a:prstGeom prst="rect">
            <a:avLst/>
          </a:prstGeom>
        </p:spPr>
      </p:pic>
      <p:sp>
        <p:nvSpPr>
          <p:cNvPr id="4" name="Title 4">
            <a:extLst>
              <a:ext uri="{FF2B5EF4-FFF2-40B4-BE49-F238E27FC236}">
                <a16:creationId xmlns:a16="http://schemas.microsoft.com/office/drawing/2014/main" id="{8FDD507C-6BF9-AA5C-D6A3-2A68B69471C8}"/>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Applications</a:t>
            </a:r>
            <a:r>
              <a:rPr lang="en-US" sz="3400" dirty="0"/>
              <a:t>: </a:t>
            </a:r>
            <a:r>
              <a:rPr lang="en-US" altLang="zh-CN" sz="3400" dirty="0"/>
              <a:t>Multi-Channel Video</a:t>
            </a:r>
            <a:r>
              <a:rPr lang="en-US" sz="3400" dirty="0"/>
              <a:t> Understanding</a:t>
            </a:r>
          </a:p>
        </p:txBody>
      </p:sp>
      <p:sp>
        <p:nvSpPr>
          <p:cNvPr id="5" name="TextBox 4">
            <a:extLst>
              <a:ext uri="{FF2B5EF4-FFF2-40B4-BE49-F238E27FC236}">
                <a16:creationId xmlns:a16="http://schemas.microsoft.com/office/drawing/2014/main" id="{7DEA1194-9E02-F654-97B9-00893DF52A47}"/>
              </a:ext>
            </a:extLst>
          </p:cNvPr>
          <p:cNvSpPr txBox="1"/>
          <p:nvPr/>
        </p:nvSpPr>
        <p:spPr>
          <a:xfrm>
            <a:off x="980501" y="1148766"/>
            <a:ext cx="10223653" cy="369332"/>
          </a:xfrm>
          <a:prstGeom prst="rect">
            <a:avLst/>
          </a:prstGeom>
          <a:noFill/>
        </p:spPr>
        <p:txBody>
          <a:bodyPr wrap="square">
            <a:spAutoFit/>
          </a:bodyPr>
          <a:lstStyle/>
          <a:p>
            <a:pPr algn="ctr"/>
            <a:r>
              <a:rPr lang="en-US" dirty="0"/>
              <a:t>ChatVideo: A </a:t>
            </a:r>
            <a:r>
              <a:rPr lang="en-US" dirty="0" err="1"/>
              <a:t>Tracklet</a:t>
            </a:r>
            <a:r>
              <a:rPr lang="en-US" dirty="0"/>
              <a:t>-centric Multimodal and Versatile Video Understanding System</a:t>
            </a:r>
          </a:p>
        </p:txBody>
      </p:sp>
    </p:spTree>
    <p:extLst>
      <p:ext uri="{BB962C8B-B14F-4D97-AF65-F5344CB8AC3E}">
        <p14:creationId xmlns:p14="http://schemas.microsoft.com/office/powerpoint/2010/main" val="3192925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8" name="Title 4">
            <a:extLst>
              <a:ext uri="{FF2B5EF4-FFF2-40B4-BE49-F238E27FC236}">
                <a16:creationId xmlns:a16="http://schemas.microsoft.com/office/drawing/2014/main" id="{31496A90-9315-45C3-2F44-8560D87C6D6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Future Directions</a:t>
            </a:r>
            <a:endParaRPr lang="en-US" sz="3400" dirty="0"/>
          </a:p>
        </p:txBody>
      </p:sp>
      <p:sp>
        <p:nvSpPr>
          <p:cNvPr id="21" name="Rectangle: Rounded Corners 20">
            <a:extLst>
              <a:ext uri="{FF2B5EF4-FFF2-40B4-BE49-F238E27FC236}">
                <a16:creationId xmlns:a16="http://schemas.microsoft.com/office/drawing/2014/main" id="{E50EBBEF-4496-7893-9FD5-348A3A3D7EA0}"/>
              </a:ext>
            </a:extLst>
          </p:cNvPr>
          <p:cNvSpPr/>
          <p:nvPr/>
        </p:nvSpPr>
        <p:spPr>
          <a:xfrm>
            <a:off x="3487928" y="3577638"/>
            <a:ext cx="1736698" cy="112113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LLM</a:t>
            </a:r>
          </a:p>
        </p:txBody>
      </p:sp>
      <p:cxnSp>
        <p:nvCxnSpPr>
          <p:cNvPr id="22" name="Straight Arrow Connector 21">
            <a:extLst>
              <a:ext uri="{FF2B5EF4-FFF2-40B4-BE49-F238E27FC236}">
                <a16:creationId xmlns:a16="http://schemas.microsoft.com/office/drawing/2014/main" id="{19D91BB4-FA0D-4B3C-6EE1-13DA2EC12CEA}"/>
              </a:ext>
            </a:extLst>
          </p:cNvPr>
          <p:cNvCxnSpPr>
            <a:cxnSpLocks/>
          </p:cNvCxnSpPr>
          <p:nvPr/>
        </p:nvCxnSpPr>
        <p:spPr>
          <a:xfrm flipV="1">
            <a:off x="5304467" y="2694067"/>
            <a:ext cx="1542174" cy="925778"/>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E69B8069-4F8E-086B-8572-AF3508211EA8}"/>
              </a:ext>
            </a:extLst>
          </p:cNvPr>
          <p:cNvSpPr/>
          <p:nvPr/>
        </p:nvSpPr>
        <p:spPr>
          <a:xfrm>
            <a:off x="6958622" y="2174561"/>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1</a:t>
            </a:r>
          </a:p>
        </p:txBody>
      </p:sp>
      <p:cxnSp>
        <p:nvCxnSpPr>
          <p:cNvPr id="28" name="Straight Arrow Connector 27">
            <a:extLst>
              <a:ext uri="{FF2B5EF4-FFF2-40B4-BE49-F238E27FC236}">
                <a16:creationId xmlns:a16="http://schemas.microsoft.com/office/drawing/2014/main" id="{F5CACB42-1B3A-5538-F4A4-F6F2F9D2EACF}"/>
              </a:ext>
            </a:extLst>
          </p:cNvPr>
          <p:cNvCxnSpPr>
            <a:cxnSpLocks/>
          </p:cNvCxnSpPr>
          <p:nvPr/>
        </p:nvCxnSpPr>
        <p:spPr>
          <a:xfrm flipH="1">
            <a:off x="5336607" y="2806843"/>
            <a:ext cx="1542174" cy="923167"/>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AE76B78-9D9E-88FC-A22C-661CD7BEAD9D}"/>
              </a:ext>
            </a:extLst>
          </p:cNvPr>
          <p:cNvSpPr txBox="1"/>
          <p:nvPr/>
        </p:nvSpPr>
        <p:spPr>
          <a:xfrm>
            <a:off x="2948810" y="2574705"/>
            <a:ext cx="2476831" cy="646331"/>
          </a:xfrm>
          <a:prstGeom prst="rect">
            <a:avLst/>
          </a:prstGeom>
          <a:noFill/>
        </p:spPr>
        <p:txBody>
          <a:bodyPr wrap="square" rtlCol="0">
            <a:spAutoFit/>
          </a:bodyPr>
          <a:lstStyle/>
          <a:p>
            <a:r>
              <a:rPr lang="en-US" dirty="0"/>
              <a:t>Planning: </a:t>
            </a:r>
          </a:p>
          <a:p>
            <a:r>
              <a:rPr lang="en-US" dirty="0"/>
              <a:t>Tool 1 -&gt; Tool 2 -&gt; Tool 3</a:t>
            </a:r>
          </a:p>
        </p:txBody>
      </p:sp>
      <p:sp>
        <p:nvSpPr>
          <p:cNvPr id="33" name="Oval 32">
            <a:extLst>
              <a:ext uri="{FF2B5EF4-FFF2-40B4-BE49-F238E27FC236}">
                <a16:creationId xmlns:a16="http://schemas.microsoft.com/office/drawing/2014/main" id="{305EB042-2B02-E8A0-8EEA-BE04A28E8D8A}"/>
              </a:ext>
            </a:extLst>
          </p:cNvPr>
          <p:cNvSpPr/>
          <p:nvPr/>
        </p:nvSpPr>
        <p:spPr>
          <a:xfrm>
            <a:off x="6235802" y="2471091"/>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36" name="Straight Arrow Connector 35">
            <a:extLst>
              <a:ext uri="{FF2B5EF4-FFF2-40B4-BE49-F238E27FC236}">
                <a16:creationId xmlns:a16="http://schemas.microsoft.com/office/drawing/2014/main" id="{C9DB9748-236B-E3FF-4B0A-83617EBCAA2E}"/>
              </a:ext>
            </a:extLst>
          </p:cNvPr>
          <p:cNvCxnSpPr>
            <a:cxnSpLocks/>
          </p:cNvCxnSpPr>
          <p:nvPr/>
        </p:nvCxnSpPr>
        <p:spPr>
          <a:xfrm>
            <a:off x="1982602" y="4038766"/>
            <a:ext cx="13622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EFA3057-C6AB-9E83-632A-EE667BC8B6D1}"/>
              </a:ext>
            </a:extLst>
          </p:cNvPr>
          <p:cNvPicPr>
            <a:picLocks noChangeAspect="1"/>
          </p:cNvPicPr>
          <p:nvPr/>
        </p:nvPicPr>
        <p:blipFill rotWithShape="1">
          <a:blip r:embed="rId3"/>
          <a:srcRect l="49021" t="11851" r="40019" b="70062"/>
          <a:stretch/>
        </p:blipFill>
        <p:spPr>
          <a:xfrm>
            <a:off x="963356" y="3634523"/>
            <a:ext cx="897829" cy="907510"/>
          </a:xfrm>
          <a:prstGeom prst="rect">
            <a:avLst/>
          </a:prstGeom>
        </p:spPr>
      </p:pic>
      <p:cxnSp>
        <p:nvCxnSpPr>
          <p:cNvPr id="38" name="Straight Arrow Connector 37">
            <a:extLst>
              <a:ext uri="{FF2B5EF4-FFF2-40B4-BE49-F238E27FC236}">
                <a16:creationId xmlns:a16="http://schemas.microsoft.com/office/drawing/2014/main" id="{C27ECEE7-EDDF-A135-877B-20226DF02FDB}"/>
              </a:ext>
            </a:extLst>
          </p:cNvPr>
          <p:cNvCxnSpPr>
            <a:cxnSpLocks/>
          </p:cNvCxnSpPr>
          <p:nvPr/>
        </p:nvCxnSpPr>
        <p:spPr>
          <a:xfrm flipH="1">
            <a:off x="1982602" y="4187621"/>
            <a:ext cx="13622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97DCCA3-E136-339C-81A0-CB25FEC9D391}"/>
              </a:ext>
            </a:extLst>
          </p:cNvPr>
          <p:cNvCxnSpPr>
            <a:cxnSpLocks/>
          </p:cNvCxnSpPr>
          <p:nvPr/>
        </p:nvCxnSpPr>
        <p:spPr>
          <a:xfrm flipV="1">
            <a:off x="5336607" y="4022476"/>
            <a:ext cx="1542174" cy="16290"/>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0CF269A-1970-80E5-DCF8-72A8EADA9239}"/>
              </a:ext>
            </a:extLst>
          </p:cNvPr>
          <p:cNvSpPr/>
          <p:nvPr/>
        </p:nvSpPr>
        <p:spPr>
          <a:xfrm>
            <a:off x="6958622" y="3593875"/>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2</a:t>
            </a:r>
          </a:p>
        </p:txBody>
      </p:sp>
      <p:cxnSp>
        <p:nvCxnSpPr>
          <p:cNvPr id="44" name="Straight Arrow Connector 43">
            <a:extLst>
              <a:ext uri="{FF2B5EF4-FFF2-40B4-BE49-F238E27FC236}">
                <a16:creationId xmlns:a16="http://schemas.microsoft.com/office/drawing/2014/main" id="{C2533898-B12F-746A-F39F-FCAB64AE2BBE}"/>
              </a:ext>
            </a:extLst>
          </p:cNvPr>
          <p:cNvCxnSpPr>
            <a:cxnSpLocks/>
          </p:cNvCxnSpPr>
          <p:nvPr/>
        </p:nvCxnSpPr>
        <p:spPr>
          <a:xfrm flipH="1">
            <a:off x="5336607" y="4162700"/>
            <a:ext cx="1542174" cy="5041"/>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271563-7AC9-BF65-844D-5124C75D5527}"/>
              </a:ext>
            </a:extLst>
          </p:cNvPr>
          <p:cNvSpPr/>
          <p:nvPr/>
        </p:nvSpPr>
        <p:spPr>
          <a:xfrm>
            <a:off x="6235802" y="3624591"/>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55" name="Straight Arrow Connector 54">
            <a:extLst>
              <a:ext uri="{FF2B5EF4-FFF2-40B4-BE49-F238E27FC236}">
                <a16:creationId xmlns:a16="http://schemas.microsoft.com/office/drawing/2014/main" id="{F91DEDB3-E01C-FBF7-6505-6378F6F82384}"/>
              </a:ext>
            </a:extLst>
          </p:cNvPr>
          <p:cNvCxnSpPr>
            <a:cxnSpLocks/>
          </p:cNvCxnSpPr>
          <p:nvPr/>
        </p:nvCxnSpPr>
        <p:spPr>
          <a:xfrm>
            <a:off x="5304467" y="4621496"/>
            <a:ext cx="1574314" cy="688115"/>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A2F04BFF-EFE1-A55C-3BD6-9140F219A618}"/>
              </a:ext>
            </a:extLst>
          </p:cNvPr>
          <p:cNvSpPr/>
          <p:nvPr/>
        </p:nvSpPr>
        <p:spPr>
          <a:xfrm>
            <a:off x="6958622" y="5128169"/>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3</a:t>
            </a:r>
          </a:p>
        </p:txBody>
      </p:sp>
      <p:cxnSp>
        <p:nvCxnSpPr>
          <p:cNvPr id="57" name="Straight Arrow Connector 56">
            <a:extLst>
              <a:ext uri="{FF2B5EF4-FFF2-40B4-BE49-F238E27FC236}">
                <a16:creationId xmlns:a16="http://schemas.microsoft.com/office/drawing/2014/main" id="{DFAB303F-9EC5-1636-2190-71D556458EBF}"/>
              </a:ext>
            </a:extLst>
          </p:cNvPr>
          <p:cNvCxnSpPr>
            <a:cxnSpLocks/>
          </p:cNvCxnSpPr>
          <p:nvPr/>
        </p:nvCxnSpPr>
        <p:spPr>
          <a:xfrm flipH="1" flipV="1">
            <a:off x="5224626" y="4731661"/>
            <a:ext cx="1592370" cy="709146"/>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46879910-BA7C-F7B5-153A-B2F86B8783D5}"/>
              </a:ext>
            </a:extLst>
          </p:cNvPr>
          <p:cNvSpPr/>
          <p:nvPr/>
        </p:nvSpPr>
        <p:spPr>
          <a:xfrm>
            <a:off x="6240195" y="4689989"/>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54" name="TextBox 353">
            <a:extLst>
              <a:ext uri="{FF2B5EF4-FFF2-40B4-BE49-F238E27FC236}">
                <a16:creationId xmlns:a16="http://schemas.microsoft.com/office/drawing/2014/main" id="{6E67C56A-A708-0167-499C-6739CE79D02B}"/>
              </a:ext>
            </a:extLst>
          </p:cNvPr>
          <p:cNvSpPr txBox="1"/>
          <p:nvPr/>
        </p:nvSpPr>
        <p:spPr>
          <a:xfrm>
            <a:off x="5801569" y="1439869"/>
            <a:ext cx="2476831" cy="369332"/>
          </a:xfrm>
          <a:prstGeom prst="rect">
            <a:avLst/>
          </a:prstGeom>
          <a:noFill/>
        </p:spPr>
        <p:txBody>
          <a:bodyPr wrap="square" rtlCol="0">
            <a:spAutoFit/>
          </a:bodyPr>
          <a:lstStyle/>
          <a:p>
            <a:r>
              <a:rPr lang="en-US" dirty="0"/>
              <a:t>Execution:</a:t>
            </a:r>
          </a:p>
        </p:txBody>
      </p:sp>
      <p:cxnSp>
        <p:nvCxnSpPr>
          <p:cNvPr id="356" name="Straight Connector 355">
            <a:extLst>
              <a:ext uri="{FF2B5EF4-FFF2-40B4-BE49-F238E27FC236}">
                <a16:creationId xmlns:a16="http://schemas.microsoft.com/office/drawing/2014/main" id="{19A325D2-372C-3A98-AAB7-7BCCF0B22F17}"/>
              </a:ext>
            </a:extLst>
          </p:cNvPr>
          <p:cNvCxnSpPr>
            <a:cxnSpLocks/>
          </p:cNvCxnSpPr>
          <p:nvPr/>
        </p:nvCxnSpPr>
        <p:spPr>
          <a:xfrm>
            <a:off x="5650074" y="1183772"/>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A19F05A3-AD36-342A-5391-F5C073AC0778}"/>
              </a:ext>
            </a:extLst>
          </p:cNvPr>
          <p:cNvCxnSpPr>
            <a:cxnSpLocks/>
          </p:cNvCxnSpPr>
          <p:nvPr/>
        </p:nvCxnSpPr>
        <p:spPr>
          <a:xfrm>
            <a:off x="2794766" y="1221916"/>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62" name="TextBox 361">
            <a:extLst>
              <a:ext uri="{FF2B5EF4-FFF2-40B4-BE49-F238E27FC236}">
                <a16:creationId xmlns:a16="http://schemas.microsoft.com/office/drawing/2014/main" id="{6B53793B-020B-7B59-65B7-AF74EF51EDD5}"/>
              </a:ext>
            </a:extLst>
          </p:cNvPr>
          <p:cNvSpPr txBox="1"/>
          <p:nvPr/>
        </p:nvSpPr>
        <p:spPr>
          <a:xfrm>
            <a:off x="744187" y="2741465"/>
            <a:ext cx="1917104" cy="369332"/>
          </a:xfrm>
          <a:prstGeom prst="rect">
            <a:avLst/>
          </a:prstGeom>
          <a:noFill/>
        </p:spPr>
        <p:txBody>
          <a:bodyPr wrap="square" rtlCol="0">
            <a:spAutoFit/>
          </a:bodyPr>
          <a:lstStyle/>
          <a:p>
            <a:r>
              <a:rPr lang="en-US" dirty="0"/>
              <a:t>User Interaction</a:t>
            </a:r>
          </a:p>
        </p:txBody>
      </p:sp>
      <p:sp>
        <p:nvSpPr>
          <p:cNvPr id="363" name="TextBox 362">
            <a:extLst>
              <a:ext uri="{FF2B5EF4-FFF2-40B4-BE49-F238E27FC236}">
                <a16:creationId xmlns:a16="http://schemas.microsoft.com/office/drawing/2014/main" id="{C3C815BC-DF01-B82B-E4B1-27B1A9795805}"/>
              </a:ext>
            </a:extLst>
          </p:cNvPr>
          <p:cNvSpPr txBox="1"/>
          <p:nvPr/>
        </p:nvSpPr>
        <p:spPr>
          <a:xfrm>
            <a:off x="9106970" y="2546949"/>
            <a:ext cx="2639104" cy="369332"/>
          </a:xfrm>
          <a:prstGeom prst="rect">
            <a:avLst/>
          </a:prstGeom>
          <a:noFill/>
        </p:spPr>
        <p:txBody>
          <a:bodyPr wrap="square" rtlCol="0">
            <a:spAutoFit/>
          </a:bodyPr>
          <a:lstStyle/>
          <a:p>
            <a:r>
              <a:rPr lang="en-US" dirty="0"/>
              <a:t>e.g., Open-source Models</a:t>
            </a:r>
          </a:p>
        </p:txBody>
      </p:sp>
      <p:sp>
        <p:nvSpPr>
          <p:cNvPr id="364" name="TextBox 363">
            <a:extLst>
              <a:ext uri="{FF2B5EF4-FFF2-40B4-BE49-F238E27FC236}">
                <a16:creationId xmlns:a16="http://schemas.microsoft.com/office/drawing/2014/main" id="{08CC04B4-7B3B-BC0E-8BF9-0FAFF78F3294}"/>
              </a:ext>
            </a:extLst>
          </p:cNvPr>
          <p:cNvSpPr txBox="1"/>
          <p:nvPr/>
        </p:nvSpPr>
        <p:spPr>
          <a:xfrm>
            <a:off x="9106970" y="3959661"/>
            <a:ext cx="2639104" cy="369332"/>
          </a:xfrm>
          <a:prstGeom prst="rect">
            <a:avLst/>
          </a:prstGeom>
          <a:noFill/>
        </p:spPr>
        <p:txBody>
          <a:bodyPr wrap="square" rtlCol="0">
            <a:spAutoFit/>
          </a:bodyPr>
          <a:lstStyle/>
          <a:p>
            <a:r>
              <a:rPr lang="en-US" dirty="0"/>
              <a:t>e.g., Public/private APIs</a:t>
            </a:r>
          </a:p>
        </p:txBody>
      </p:sp>
      <p:sp>
        <p:nvSpPr>
          <p:cNvPr id="365" name="TextBox 364">
            <a:extLst>
              <a:ext uri="{FF2B5EF4-FFF2-40B4-BE49-F238E27FC236}">
                <a16:creationId xmlns:a16="http://schemas.microsoft.com/office/drawing/2014/main" id="{C53510A1-7B65-A586-64A7-6BCB0E14E7B3}"/>
              </a:ext>
            </a:extLst>
          </p:cNvPr>
          <p:cNvSpPr txBox="1"/>
          <p:nvPr/>
        </p:nvSpPr>
        <p:spPr>
          <a:xfrm>
            <a:off x="9106970" y="5504070"/>
            <a:ext cx="2639104" cy="369332"/>
          </a:xfrm>
          <a:prstGeom prst="rect">
            <a:avLst/>
          </a:prstGeom>
          <a:noFill/>
        </p:spPr>
        <p:txBody>
          <a:bodyPr wrap="square" rtlCol="0">
            <a:spAutoFit/>
          </a:bodyPr>
          <a:lstStyle/>
          <a:p>
            <a:r>
              <a:rPr lang="en-US" dirty="0"/>
              <a:t>e.g., Code Interpreters</a:t>
            </a:r>
          </a:p>
        </p:txBody>
      </p:sp>
      <p:sp>
        <p:nvSpPr>
          <p:cNvPr id="3" name="TextBox 2">
            <a:extLst>
              <a:ext uri="{FF2B5EF4-FFF2-40B4-BE49-F238E27FC236}">
                <a16:creationId xmlns:a16="http://schemas.microsoft.com/office/drawing/2014/main" id="{9D631162-D1EA-0D01-A9FE-41F220BEA36C}"/>
              </a:ext>
            </a:extLst>
          </p:cNvPr>
          <p:cNvSpPr txBox="1"/>
          <p:nvPr/>
        </p:nvSpPr>
        <p:spPr>
          <a:xfrm>
            <a:off x="8200417" y="529165"/>
            <a:ext cx="3166353" cy="615553"/>
          </a:xfrm>
          <a:prstGeom prst="rect">
            <a:avLst/>
          </a:prstGeom>
          <a:noFill/>
        </p:spPr>
        <p:txBody>
          <a:bodyPr wrap="square" rtlCol="0">
            <a:spAutoFit/>
          </a:bodyPr>
          <a:lstStyle/>
          <a:p>
            <a:r>
              <a:rPr lang="en-US" sz="3400" dirty="0">
                <a:solidFill>
                  <a:schemeClr val="accent6"/>
                </a:solidFill>
              </a:rPr>
              <a:t>What’s more?</a:t>
            </a:r>
          </a:p>
        </p:txBody>
      </p:sp>
    </p:spTree>
    <p:extLst>
      <p:ext uri="{BB962C8B-B14F-4D97-AF65-F5344CB8AC3E}">
        <p14:creationId xmlns:p14="http://schemas.microsoft.com/office/powerpoint/2010/main" val="4213670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20E8D8-754B-406C-4CAD-2F38F869513E}"/>
              </a:ext>
            </a:extLst>
          </p:cNvPr>
          <p:cNvPicPr>
            <a:picLocks noChangeAspect="1"/>
          </p:cNvPicPr>
          <p:nvPr/>
        </p:nvPicPr>
        <p:blipFill>
          <a:blip r:embed="rId3"/>
          <a:stretch>
            <a:fillRect/>
          </a:stretch>
        </p:blipFill>
        <p:spPr>
          <a:xfrm>
            <a:off x="3196993" y="1379833"/>
            <a:ext cx="5627518" cy="5478167"/>
          </a:xfrm>
          <a:prstGeom prst="rect">
            <a:avLst/>
          </a:prstGeom>
        </p:spPr>
      </p:pic>
      <p:sp>
        <p:nvSpPr>
          <p:cNvPr id="7" name="Title 4">
            <a:extLst>
              <a:ext uri="{FF2B5EF4-FFF2-40B4-BE49-F238E27FC236}">
                <a16:creationId xmlns:a16="http://schemas.microsoft.com/office/drawing/2014/main" id="{620784AE-F2C9-29AC-9CBC-5D2F90199D08}"/>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Future Directions</a:t>
            </a:r>
            <a:r>
              <a:rPr lang="en-US" sz="3400" dirty="0"/>
              <a:t>: Tool Creation</a:t>
            </a:r>
          </a:p>
        </p:txBody>
      </p:sp>
      <p:sp>
        <p:nvSpPr>
          <p:cNvPr id="13" name="TextBox 12">
            <a:extLst>
              <a:ext uri="{FF2B5EF4-FFF2-40B4-BE49-F238E27FC236}">
                <a16:creationId xmlns:a16="http://schemas.microsoft.com/office/drawing/2014/main" id="{2287175C-AB6C-844A-62EB-034829DA9B7F}"/>
              </a:ext>
            </a:extLst>
          </p:cNvPr>
          <p:cNvSpPr txBox="1"/>
          <p:nvPr/>
        </p:nvSpPr>
        <p:spPr>
          <a:xfrm>
            <a:off x="670193" y="966578"/>
            <a:ext cx="10851614" cy="369332"/>
          </a:xfrm>
          <a:prstGeom prst="rect">
            <a:avLst/>
          </a:prstGeom>
          <a:noFill/>
        </p:spPr>
        <p:txBody>
          <a:bodyPr wrap="square">
            <a:spAutoFit/>
          </a:bodyPr>
          <a:lstStyle/>
          <a:p>
            <a:pPr algn="ctr"/>
            <a:r>
              <a:rPr lang="en-US" dirty="0"/>
              <a:t>CREATOR: Disentangling Abstract and Concrete Reasonings of Large Language Models through Tool Creation</a:t>
            </a:r>
          </a:p>
        </p:txBody>
      </p:sp>
    </p:spTree>
    <p:extLst>
      <p:ext uri="{BB962C8B-B14F-4D97-AF65-F5344CB8AC3E}">
        <p14:creationId xmlns:p14="http://schemas.microsoft.com/office/powerpoint/2010/main" val="3340138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F4D37B7E-E414-3811-F091-6AF4E6F2E2A3}"/>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Future Directions</a:t>
            </a:r>
            <a:r>
              <a:rPr lang="en-US" sz="3400" dirty="0"/>
              <a:t>: Retrieval-Augmented Multimodal Agents</a:t>
            </a:r>
          </a:p>
        </p:txBody>
      </p:sp>
      <p:pic>
        <p:nvPicPr>
          <p:cNvPr id="8" name="Picture 7">
            <a:extLst>
              <a:ext uri="{FF2B5EF4-FFF2-40B4-BE49-F238E27FC236}">
                <a16:creationId xmlns:a16="http://schemas.microsoft.com/office/drawing/2014/main" id="{52D48383-58F1-3D3C-DA7B-DAA013BB7FE1}"/>
              </a:ext>
            </a:extLst>
          </p:cNvPr>
          <p:cNvPicPr>
            <a:picLocks noChangeAspect="1"/>
          </p:cNvPicPr>
          <p:nvPr/>
        </p:nvPicPr>
        <p:blipFill>
          <a:blip r:embed="rId3"/>
          <a:stretch>
            <a:fillRect/>
          </a:stretch>
        </p:blipFill>
        <p:spPr>
          <a:xfrm>
            <a:off x="2190364" y="1422874"/>
            <a:ext cx="7811271" cy="5139759"/>
          </a:xfrm>
          <a:prstGeom prst="rect">
            <a:avLst/>
          </a:prstGeom>
        </p:spPr>
      </p:pic>
      <p:sp>
        <p:nvSpPr>
          <p:cNvPr id="10" name="TextBox 9">
            <a:extLst>
              <a:ext uri="{FF2B5EF4-FFF2-40B4-BE49-F238E27FC236}">
                <a16:creationId xmlns:a16="http://schemas.microsoft.com/office/drawing/2014/main" id="{72C89D0F-A439-6543-958C-E1F95F6FD642}"/>
              </a:ext>
            </a:extLst>
          </p:cNvPr>
          <p:cNvSpPr txBox="1"/>
          <p:nvPr/>
        </p:nvSpPr>
        <p:spPr>
          <a:xfrm>
            <a:off x="2530665" y="1053542"/>
            <a:ext cx="7130667" cy="369332"/>
          </a:xfrm>
          <a:prstGeom prst="rect">
            <a:avLst/>
          </a:prstGeom>
          <a:noFill/>
        </p:spPr>
        <p:txBody>
          <a:bodyPr wrap="square">
            <a:spAutoFit/>
          </a:bodyPr>
          <a:lstStyle/>
          <a:p>
            <a:pPr algn="ctr"/>
            <a:r>
              <a:rPr lang="en-US" dirty="0"/>
              <a:t>RETA-LLM: A Retrieval-Augmented Large Language Model Toolkit</a:t>
            </a:r>
          </a:p>
        </p:txBody>
      </p:sp>
    </p:spTree>
    <p:extLst>
      <p:ext uri="{BB962C8B-B14F-4D97-AF65-F5344CB8AC3E}">
        <p14:creationId xmlns:p14="http://schemas.microsoft.com/office/powerpoint/2010/main" val="3367063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4" name="Title 4">
            <a:extLst>
              <a:ext uri="{FF2B5EF4-FFF2-40B4-BE49-F238E27FC236}">
                <a16:creationId xmlns:a16="http://schemas.microsoft.com/office/drawing/2014/main" id="{69985F58-4CBC-AA6E-321D-FE345C7F9D10}"/>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Future Directions</a:t>
            </a:r>
            <a:r>
              <a:rPr lang="en-US" sz="3400" dirty="0"/>
              <a:t>: Evaluation of Multimodal Tool Using</a:t>
            </a:r>
          </a:p>
        </p:txBody>
      </p:sp>
      <p:pic>
        <p:nvPicPr>
          <p:cNvPr id="5" name="Picture 4">
            <a:extLst>
              <a:ext uri="{FF2B5EF4-FFF2-40B4-BE49-F238E27FC236}">
                <a16:creationId xmlns:a16="http://schemas.microsoft.com/office/drawing/2014/main" id="{9BCF5A1B-CE5F-A05E-F3CF-2E0266BE8984}"/>
              </a:ext>
            </a:extLst>
          </p:cNvPr>
          <p:cNvPicPr>
            <a:picLocks noChangeAspect="1"/>
          </p:cNvPicPr>
          <p:nvPr/>
        </p:nvPicPr>
        <p:blipFill>
          <a:blip r:embed="rId3"/>
          <a:stretch>
            <a:fillRect/>
          </a:stretch>
        </p:blipFill>
        <p:spPr>
          <a:xfrm>
            <a:off x="760534" y="1938117"/>
            <a:ext cx="10670932" cy="3548282"/>
          </a:xfrm>
          <a:prstGeom prst="rect">
            <a:avLst/>
          </a:prstGeom>
        </p:spPr>
      </p:pic>
      <p:sp>
        <p:nvSpPr>
          <p:cNvPr id="6" name="TextBox 5">
            <a:extLst>
              <a:ext uri="{FF2B5EF4-FFF2-40B4-BE49-F238E27FC236}">
                <a16:creationId xmlns:a16="http://schemas.microsoft.com/office/drawing/2014/main" id="{123F34FD-C78D-270D-68A0-5B403B22A2CF}"/>
              </a:ext>
            </a:extLst>
          </p:cNvPr>
          <p:cNvSpPr txBox="1"/>
          <p:nvPr/>
        </p:nvSpPr>
        <p:spPr>
          <a:xfrm>
            <a:off x="980501" y="1148766"/>
            <a:ext cx="10223653" cy="369332"/>
          </a:xfrm>
          <a:prstGeom prst="rect">
            <a:avLst/>
          </a:prstGeom>
          <a:noFill/>
        </p:spPr>
        <p:txBody>
          <a:bodyPr wrap="square">
            <a:spAutoFit/>
          </a:bodyPr>
          <a:lstStyle/>
          <a:p>
            <a:pPr algn="ctr"/>
            <a:r>
              <a:rPr lang="en-US" dirty="0"/>
              <a:t>API-Bank: A Benchmark for Tool-Augmented LLMs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22E8298-4DB9-958C-7A91-126F2C2FD8C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Evolution of Modeling Paradigm</a:t>
            </a:r>
            <a:endParaRPr lang="en-US" sz="3400" dirty="0"/>
          </a:p>
        </p:txBody>
      </p:sp>
      <p:sp>
        <p:nvSpPr>
          <p:cNvPr id="6" name="Rectangle: Rounded Corners 5">
            <a:extLst>
              <a:ext uri="{FF2B5EF4-FFF2-40B4-BE49-F238E27FC236}">
                <a16:creationId xmlns:a16="http://schemas.microsoft.com/office/drawing/2014/main" id="{0DE36F46-E0A6-FE4A-AF1C-4A1992D6C1C8}"/>
              </a:ext>
            </a:extLst>
          </p:cNvPr>
          <p:cNvSpPr/>
          <p:nvPr/>
        </p:nvSpPr>
        <p:spPr>
          <a:xfrm>
            <a:off x="408317" y="1680536"/>
            <a:ext cx="3495007" cy="1266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Training on small-scale, </a:t>
            </a:r>
          </a:p>
          <a:p>
            <a:pPr algn="ctr"/>
            <a:r>
              <a:rPr lang="en-US" dirty="0"/>
              <a:t>well-annotated data</a:t>
            </a:r>
          </a:p>
        </p:txBody>
      </p:sp>
      <p:cxnSp>
        <p:nvCxnSpPr>
          <p:cNvPr id="7" name="Straight Connector 6">
            <a:extLst>
              <a:ext uri="{FF2B5EF4-FFF2-40B4-BE49-F238E27FC236}">
                <a16:creationId xmlns:a16="http://schemas.microsoft.com/office/drawing/2014/main" id="{98A757D5-4657-8054-37FA-F7AE1DA401EE}"/>
              </a:ext>
            </a:extLst>
          </p:cNvPr>
          <p:cNvCxnSpPr>
            <a:cxnSpLocks/>
          </p:cNvCxnSpPr>
          <p:nvPr/>
        </p:nvCxnSpPr>
        <p:spPr>
          <a:xfrm>
            <a:off x="4271873" y="1247036"/>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48C12F8-D94A-1F03-AB53-645C5CD487DD}"/>
              </a:ext>
            </a:extLst>
          </p:cNvPr>
          <p:cNvSpPr/>
          <p:nvPr/>
        </p:nvSpPr>
        <p:spPr>
          <a:xfrm>
            <a:off x="4384565" y="1680537"/>
            <a:ext cx="3372284" cy="1266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Pre-training on </a:t>
            </a:r>
            <a:r>
              <a:rPr lang="en-US" i="1" dirty="0">
                <a:solidFill>
                  <a:schemeClr val="accent1"/>
                </a:solidFill>
              </a:rPr>
              <a:t>large-scale,</a:t>
            </a:r>
          </a:p>
          <a:p>
            <a:pPr algn="ctr"/>
            <a:r>
              <a:rPr lang="en-US" i="1" dirty="0">
                <a:solidFill>
                  <a:schemeClr val="accent1"/>
                </a:solidFill>
              </a:rPr>
              <a:t>noisy</a:t>
            </a:r>
            <a:r>
              <a:rPr lang="en-US" dirty="0"/>
              <a:t> data</a:t>
            </a:r>
          </a:p>
        </p:txBody>
      </p:sp>
      <p:sp>
        <p:nvSpPr>
          <p:cNvPr id="15" name="TextBox 14">
            <a:extLst>
              <a:ext uri="{FF2B5EF4-FFF2-40B4-BE49-F238E27FC236}">
                <a16:creationId xmlns:a16="http://schemas.microsoft.com/office/drawing/2014/main" id="{1805B53B-2D7E-9BB8-420E-8F7648F057B9}"/>
              </a:ext>
            </a:extLst>
          </p:cNvPr>
          <p:cNvSpPr txBox="1"/>
          <p:nvPr/>
        </p:nvSpPr>
        <p:spPr>
          <a:xfrm>
            <a:off x="778744" y="1069663"/>
            <a:ext cx="2326194" cy="369332"/>
          </a:xfrm>
          <a:prstGeom prst="rect">
            <a:avLst/>
          </a:prstGeom>
          <a:noFill/>
        </p:spPr>
        <p:txBody>
          <a:bodyPr wrap="square">
            <a:spAutoFit/>
          </a:bodyPr>
          <a:lstStyle/>
          <a:p>
            <a:pPr algn="ctr"/>
            <a:r>
              <a:rPr lang="en-US" dirty="0"/>
              <a:t>Task-specific Modeling </a:t>
            </a:r>
          </a:p>
        </p:txBody>
      </p:sp>
      <p:sp>
        <p:nvSpPr>
          <p:cNvPr id="16" name="TextBox 15">
            <a:extLst>
              <a:ext uri="{FF2B5EF4-FFF2-40B4-BE49-F238E27FC236}">
                <a16:creationId xmlns:a16="http://schemas.microsoft.com/office/drawing/2014/main" id="{F1ED3387-EC9B-31FC-9E5A-1EF3A333E2F4}"/>
              </a:ext>
            </a:extLst>
          </p:cNvPr>
          <p:cNvSpPr txBox="1"/>
          <p:nvPr/>
        </p:nvSpPr>
        <p:spPr>
          <a:xfrm>
            <a:off x="4730329" y="1062370"/>
            <a:ext cx="2742363" cy="369332"/>
          </a:xfrm>
          <a:prstGeom prst="rect">
            <a:avLst/>
          </a:prstGeom>
          <a:noFill/>
        </p:spPr>
        <p:txBody>
          <a:bodyPr wrap="square">
            <a:spAutoFit/>
          </a:bodyPr>
          <a:lstStyle/>
          <a:p>
            <a:pPr algn="ctr"/>
            <a:r>
              <a:rPr lang="en-US" i="1" dirty="0">
                <a:solidFill>
                  <a:schemeClr val="accent1"/>
                </a:solidFill>
              </a:rPr>
              <a:t>Early “Foundation” Models</a:t>
            </a:r>
          </a:p>
        </p:txBody>
      </p:sp>
      <p:sp>
        <p:nvSpPr>
          <p:cNvPr id="17" name="Rectangle: Rounded Corners 16">
            <a:extLst>
              <a:ext uri="{FF2B5EF4-FFF2-40B4-BE49-F238E27FC236}">
                <a16:creationId xmlns:a16="http://schemas.microsoft.com/office/drawing/2014/main" id="{31551560-0C59-1534-CF0E-DAEA51909A0B}"/>
              </a:ext>
            </a:extLst>
          </p:cNvPr>
          <p:cNvSpPr/>
          <p:nvPr/>
        </p:nvSpPr>
        <p:spPr>
          <a:xfrm>
            <a:off x="4435150" y="3995893"/>
            <a:ext cx="3321699" cy="11815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i="1" dirty="0">
                <a:solidFill>
                  <a:schemeClr val="accent1"/>
                </a:solidFill>
              </a:rPr>
              <a:t>Task-specific finetuning </a:t>
            </a:r>
            <a:r>
              <a:rPr lang="en-US" dirty="0"/>
              <a:t>on small-scale, well-annotated data</a:t>
            </a:r>
          </a:p>
        </p:txBody>
      </p:sp>
      <p:sp>
        <p:nvSpPr>
          <p:cNvPr id="18" name="Arrow: Down 17">
            <a:extLst>
              <a:ext uri="{FF2B5EF4-FFF2-40B4-BE49-F238E27FC236}">
                <a16:creationId xmlns:a16="http://schemas.microsoft.com/office/drawing/2014/main" id="{206689C2-341C-B0EA-D1FE-9645568FC4ED}"/>
              </a:ext>
            </a:extLst>
          </p:cNvPr>
          <p:cNvSpPr/>
          <p:nvPr/>
        </p:nvSpPr>
        <p:spPr>
          <a:xfrm>
            <a:off x="5865962" y="3123330"/>
            <a:ext cx="494577" cy="695864"/>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D54D0B-E1B0-6CD7-6F57-1B70377692E4}"/>
              </a:ext>
            </a:extLst>
          </p:cNvPr>
          <p:cNvSpPr txBox="1"/>
          <p:nvPr/>
        </p:nvSpPr>
        <p:spPr>
          <a:xfrm>
            <a:off x="4393722" y="5599424"/>
            <a:ext cx="3488482" cy="646331"/>
          </a:xfrm>
          <a:prstGeom prst="rect">
            <a:avLst/>
          </a:prstGeom>
          <a:noFill/>
        </p:spPr>
        <p:txBody>
          <a:bodyPr wrap="square">
            <a:spAutoFit/>
          </a:bodyPr>
          <a:lstStyle/>
          <a:p>
            <a:r>
              <a:rPr lang="en-US" dirty="0"/>
              <a:t>NLP: BERT, </a:t>
            </a:r>
            <a:r>
              <a:rPr lang="en-US" dirty="0" err="1"/>
              <a:t>RoBERTa</a:t>
            </a:r>
            <a:r>
              <a:rPr lang="en-US" dirty="0"/>
              <a:t>, T5, …</a:t>
            </a:r>
          </a:p>
          <a:p>
            <a:r>
              <a:rPr lang="en-US" dirty="0"/>
              <a:t>VL: UNITER, OSCAR, </a:t>
            </a:r>
            <a:r>
              <a:rPr lang="en-US" dirty="0" err="1"/>
              <a:t>VinVL</a:t>
            </a:r>
            <a:r>
              <a:rPr lang="en-US" dirty="0"/>
              <a:t>,…</a:t>
            </a:r>
          </a:p>
        </p:txBody>
      </p:sp>
    </p:spTree>
    <p:extLst>
      <p:ext uri="{BB962C8B-B14F-4D97-AF65-F5344CB8AC3E}">
        <p14:creationId xmlns:p14="http://schemas.microsoft.com/office/powerpoint/2010/main" val="1354934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4" name="Title 4">
            <a:extLst>
              <a:ext uri="{FF2B5EF4-FFF2-40B4-BE49-F238E27FC236}">
                <a16:creationId xmlns:a16="http://schemas.microsoft.com/office/drawing/2014/main" id="{69985F58-4CBC-AA6E-321D-FE345C7F9D10}"/>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Future Directions</a:t>
            </a:r>
            <a:r>
              <a:rPr lang="en-US" sz="3400" dirty="0"/>
              <a:t>: Evaluation of Emergent Capabilities</a:t>
            </a:r>
          </a:p>
        </p:txBody>
      </p:sp>
      <p:pic>
        <p:nvPicPr>
          <p:cNvPr id="2" name="Picture 4">
            <a:extLst>
              <a:ext uri="{FF2B5EF4-FFF2-40B4-BE49-F238E27FC236}">
                <a16:creationId xmlns:a16="http://schemas.microsoft.com/office/drawing/2014/main" id="{636E6E19-CE9C-DA01-8BC6-E4C3F2080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05" y="939444"/>
            <a:ext cx="9565944" cy="5380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899C28-405F-A3C6-602A-08A3E291D6D1}"/>
              </a:ext>
            </a:extLst>
          </p:cNvPr>
          <p:cNvSpPr txBox="1"/>
          <p:nvPr/>
        </p:nvSpPr>
        <p:spPr>
          <a:xfrm>
            <a:off x="9946115" y="3136612"/>
            <a:ext cx="2631198" cy="584775"/>
          </a:xfrm>
          <a:prstGeom prst="rect">
            <a:avLst/>
          </a:prstGeom>
          <a:noFill/>
        </p:spPr>
        <p:txBody>
          <a:bodyPr wrap="square">
            <a:spAutoFit/>
          </a:bodyPr>
          <a:lstStyle/>
          <a:p>
            <a:r>
              <a:rPr lang="en-US" sz="3200" dirty="0"/>
              <a:t>And more ….</a:t>
            </a:r>
          </a:p>
        </p:txBody>
      </p:sp>
    </p:spTree>
    <p:extLst>
      <p:ext uri="{BB962C8B-B14F-4D97-AF65-F5344CB8AC3E}">
        <p14:creationId xmlns:p14="http://schemas.microsoft.com/office/powerpoint/2010/main" val="75095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BC42F73-FC86-6245-104C-547EC7F5FC24}"/>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Discussion </a:t>
            </a:r>
            <a:endParaRPr lang="en-US" sz="3400" dirty="0"/>
          </a:p>
        </p:txBody>
      </p:sp>
      <p:graphicFrame>
        <p:nvGraphicFramePr>
          <p:cNvPr id="3" name="Table 3">
            <a:extLst>
              <a:ext uri="{FF2B5EF4-FFF2-40B4-BE49-F238E27FC236}">
                <a16:creationId xmlns:a16="http://schemas.microsoft.com/office/drawing/2014/main" id="{DDEC2074-ABF8-0C78-5F28-A7DB37C5615D}"/>
              </a:ext>
            </a:extLst>
          </p:cNvPr>
          <p:cNvGraphicFramePr>
            <a:graphicFrameLocks noGrp="1"/>
          </p:cNvGraphicFramePr>
          <p:nvPr>
            <p:extLst>
              <p:ext uri="{D42A27DB-BD31-4B8C-83A1-F6EECF244321}">
                <p14:modId xmlns:p14="http://schemas.microsoft.com/office/powerpoint/2010/main" val="387127379"/>
              </p:ext>
            </p:extLst>
          </p:nvPr>
        </p:nvGraphicFramePr>
        <p:xfrm>
          <a:off x="127323" y="1396783"/>
          <a:ext cx="12070080" cy="2712720"/>
        </p:xfrm>
        <a:graphic>
          <a:graphicData uri="http://schemas.openxmlformats.org/drawingml/2006/table">
            <a:tbl>
              <a:tblPr firstRow="1" bandRow="1">
                <a:tableStyleId>{F5AB1C69-6EDB-4FF4-983F-18BD219EF322}</a:tableStyleId>
              </a:tblPr>
              <a:tblGrid>
                <a:gridCol w="2103120">
                  <a:extLst>
                    <a:ext uri="{9D8B030D-6E8A-4147-A177-3AD203B41FA5}">
                      <a16:colId xmlns:a16="http://schemas.microsoft.com/office/drawing/2014/main" val="1810860624"/>
                    </a:ext>
                  </a:extLst>
                </a:gridCol>
                <a:gridCol w="4846320">
                  <a:extLst>
                    <a:ext uri="{9D8B030D-6E8A-4147-A177-3AD203B41FA5}">
                      <a16:colId xmlns:a16="http://schemas.microsoft.com/office/drawing/2014/main" val="1595484322"/>
                    </a:ext>
                  </a:extLst>
                </a:gridCol>
                <a:gridCol w="5120640">
                  <a:extLst>
                    <a:ext uri="{9D8B030D-6E8A-4147-A177-3AD203B41FA5}">
                      <a16:colId xmlns:a16="http://schemas.microsoft.com/office/drawing/2014/main" val="3680565788"/>
                    </a:ext>
                  </a:extLst>
                </a:gridCol>
              </a:tblGrid>
              <a:tr h="200894">
                <a:tc>
                  <a:txBody>
                    <a:bodyPr/>
                    <a:lstStyle/>
                    <a:p>
                      <a:pPr algn="l"/>
                      <a:endParaRPr lang="en-US" sz="2000" dirty="0"/>
                    </a:p>
                  </a:txBody>
                  <a:tcPr anchor="ctr"/>
                </a:tc>
                <a:tc>
                  <a:txBody>
                    <a:bodyPr/>
                    <a:lstStyle/>
                    <a:p>
                      <a:pPr algn="ctr"/>
                      <a:r>
                        <a:rPr lang="en-US" sz="2000" dirty="0"/>
                        <a:t>Pros</a:t>
                      </a:r>
                    </a:p>
                  </a:txBody>
                  <a:tcPr anchor="ctr"/>
                </a:tc>
                <a:tc>
                  <a:txBody>
                    <a:bodyPr/>
                    <a:lstStyle/>
                    <a:p>
                      <a:pPr algn="ctr"/>
                      <a:r>
                        <a:rPr lang="en-US" sz="2000" dirty="0"/>
                        <a:t>Cons</a:t>
                      </a:r>
                    </a:p>
                  </a:txBody>
                  <a:tcPr anchor="ctr"/>
                </a:tc>
                <a:extLst>
                  <a:ext uri="{0D108BD9-81ED-4DB2-BD59-A6C34878D82A}">
                    <a16:rowId xmlns:a16="http://schemas.microsoft.com/office/drawing/2014/main" val="871542243"/>
                  </a:ext>
                </a:extLst>
              </a:tr>
              <a:tr h="664497">
                <a:tc>
                  <a:txBody>
                    <a:bodyPr/>
                    <a:lstStyle/>
                    <a:p>
                      <a:pPr algn="l"/>
                      <a:r>
                        <a:rPr lang="en-US" sz="2000" dirty="0"/>
                        <a:t>Instruction Tuning</a:t>
                      </a:r>
                    </a:p>
                  </a:txBody>
                  <a:tcPr anchor="ctr"/>
                </a:tc>
                <a:tc>
                  <a:txBody>
                    <a:bodyPr/>
                    <a:lstStyle/>
                    <a:p>
                      <a:pPr marL="342900" indent="-342900" algn="l">
                        <a:buFont typeface="Arial" panose="020B0604020202020204" pitchFamily="34" charset="0"/>
                        <a:buChar char="•"/>
                      </a:pPr>
                      <a:r>
                        <a:rPr lang="en-US" sz="2000" dirty="0"/>
                        <a:t>End-to-end model that directly interprets rich semantics in multimodal inputs</a:t>
                      </a:r>
                    </a:p>
                  </a:txBody>
                  <a:tcPr anchor="ctr"/>
                </a:tc>
                <a:tc>
                  <a:txBody>
                    <a:bodyPr/>
                    <a:lstStyle/>
                    <a:p>
                      <a:pPr marL="342900" indent="-342900" algn="l">
                        <a:buFont typeface="Arial" panose="020B0604020202020204" pitchFamily="34" charset="0"/>
                        <a:buChar char="•"/>
                      </a:pPr>
                      <a:r>
                        <a:rPr lang="en-US" sz="2000" dirty="0"/>
                        <a:t>Require data curation and training =&gt; more expensive</a:t>
                      </a:r>
                    </a:p>
                    <a:p>
                      <a:pPr marL="342900" indent="-342900" algn="l">
                        <a:buFont typeface="Arial" panose="020B0604020202020204" pitchFamily="34" charset="0"/>
                        <a:buChar char="•"/>
                      </a:pPr>
                      <a:r>
                        <a:rPr lang="en-US" sz="2000" dirty="0"/>
                        <a:t>Limited data =&gt; limited capabilities in certain scenarios (e.g., OCR)</a:t>
                      </a:r>
                    </a:p>
                  </a:txBody>
                  <a:tcPr anchor="ctr"/>
                </a:tc>
                <a:extLst>
                  <a:ext uri="{0D108BD9-81ED-4DB2-BD59-A6C34878D82A}">
                    <a16:rowId xmlns:a16="http://schemas.microsoft.com/office/drawing/2014/main" val="323994321"/>
                  </a:ext>
                </a:extLst>
              </a:tr>
              <a:tr h="509963">
                <a:tc>
                  <a:txBody>
                    <a:bodyPr/>
                    <a:lstStyle/>
                    <a:p>
                      <a:pPr algn="l"/>
                      <a:r>
                        <a:rPr lang="en-US" sz="2000" dirty="0"/>
                        <a:t>Tool Using</a:t>
                      </a:r>
                    </a:p>
                  </a:txBody>
                  <a:tcPr anchor="ctr"/>
                </a:tc>
                <a:tc>
                  <a:txBody>
                    <a:bodyPr/>
                    <a:lstStyle/>
                    <a:p>
                      <a:pPr marL="342900" indent="-342900" algn="l">
                        <a:buFont typeface="Arial" panose="020B0604020202020204" pitchFamily="34" charset="0"/>
                        <a:buChar char="•"/>
                      </a:pPr>
                      <a:r>
                        <a:rPr lang="en-US" sz="2000" dirty="0"/>
                        <a:t>No training needed</a:t>
                      </a:r>
                    </a:p>
                    <a:p>
                      <a:pPr marL="342900" indent="-342900" algn="l">
                        <a:buFont typeface="Arial" panose="020B0604020202020204" pitchFamily="34" charset="0"/>
                        <a:buChar char="•"/>
                      </a:pPr>
                      <a:r>
                        <a:rPr lang="en-US" sz="2000" dirty="0"/>
                        <a:t>Can leverage abundant off-the-self models/APIs/code interpreters as tools</a:t>
                      </a:r>
                    </a:p>
                  </a:txBody>
                  <a:tcPr anchor="ctr"/>
                </a:tc>
                <a:tc>
                  <a:txBody>
                    <a:bodyPr/>
                    <a:lstStyle/>
                    <a:p>
                      <a:pPr marL="342900" indent="-342900" algn="l">
                        <a:buFont typeface="Arial" panose="020B0604020202020204" pitchFamily="34" charset="0"/>
                        <a:buChar char="•"/>
                      </a:pPr>
                      <a:r>
                        <a:rPr lang="en-US" sz="2000" dirty="0"/>
                        <a:t>No training =&gt; Failures in invoking the right tool</a:t>
                      </a:r>
                    </a:p>
                    <a:p>
                      <a:pPr marL="342900" indent="-342900" algn="l">
                        <a:buFont typeface="Arial" panose="020B0604020202020204" pitchFamily="34" charset="0"/>
                        <a:buChar char="•"/>
                      </a:pPr>
                      <a:r>
                        <a:rPr lang="en-US" sz="2000" dirty="0"/>
                        <a:t>Weak domain experts =&gt; weak performance</a:t>
                      </a:r>
                    </a:p>
                  </a:txBody>
                  <a:tcPr anchor="ctr"/>
                </a:tc>
                <a:extLst>
                  <a:ext uri="{0D108BD9-81ED-4DB2-BD59-A6C34878D82A}">
                    <a16:rowId xmlns:a16="http://schemas.microsoft.com/office/drawing/2014/main" val="3226253518"/>
                  </a:ext>
                </a:extLst>
              </a:tr>
            </a:tbl>
          </a:graphicData>
        </a:graphic>
      </p:graphicFrame>
      <p:sp>
        <p:nvSpPr>
          <p:cNvPr id="4" name="TextBox 3">
            <a:extLst>
              <a:ext uri="{FF2B5EF4-FFF2-40B4-BE49-F238E27FC236}">
                <a16:creationId xmlns:a16="http://schemas.microsoft.com/office/drawing/2014/main" id="{6B176883-73CF-485C-7767-CDACA8515377}"/>
              </a:ext>
            </a:extLst>
          </p:cNvPr>
          <p:cNvSpPr txBox="1"/>
          <p:nvPr/>
        </p:nvSpPr>
        <p:spPr>
          <a:xfrm>
            <a:off x="980501" y="795741"/>
            <a:ext cx="10223653" cy="461665"/>
          </a:xfrm>
          <a:prstGeom prst="rect">
            <a:avLst/>
          </a:prstGeom>
          <a:noFill/>
        </p:spPr>
        <p:txBody>
          <a:bodyPr wrap="square">
            <a:spAutoFit/>
          </a:bodyPr>
          <a:lstStyle/>
          <a:p>
            <a:pPr marL="285750" indent="-285750">
              <a:buFont typeface="Arial" panose="020B0604020202020204" pitchFamily="34" charset="0"/>
              <a:buChar char="•"/>
            </a:pPr>
            <a:r>
              <a:rPr lang="en-US" altLang="zh-CN" sz="2400" dirty="0"/>
              <a:t>LLMs -&gt; Advanced Multimodal Systems </a:t>
            </a:r>
            <a:endParaRPr lang="en-US" sz="2400" dirty="0"/>
          </a:p>
        </p:txBody>
      </p:sp>
      <p:sp>
        <p:nvSpPr>
          <p:cNvPr id="5" name="TextBox 4">
            <a:extLst>
              <a:ext uri="{FF2B5EF4-FFF2-40B4-BE49-F238E27FC236}">
                <a16:creationId xmlns:a16="http://schemas.microsoft.com/office/drawing/2014/main" id="{BC9D4FF0-7180-82E3-46A1-0FCDDCC1EE27}"/>
              </a:ext>
            </a:extLst>
          </p:cNvPr>
          <p:cNvSpPr txBox="1"/>
          <p:nvPr/>
        </p:nvSpPr>
        <p:spPr>
          <a:xfrm>
            <a:off x="980501" y="4405138"/>
            <a:ext cx="9905489" cy="1200329"/>
          </a:xfrm>
          <a:prstGeom prst="rect">
            <a:avLst/>
          </a:prstGeom>
          <a:noFill/>
        </p:spPr>
        <p:txBody>
          <a:bodyPr wrap="square">
            <a:spAutoFit/>
          </a:bodyPr>
          <a:lstStyle/>
          <a:p>
            <a:pPr marL="285750" indent="-285750">
              <a:buFont typeface="Arial" panose="020B0604020202020204" pitchFamily="34" charset="0"/>
              <a:buChar char="•"/>
            </a:pPr>
            <a:r>
              <a:rPr lang="en-US" sz="2400" dirty="0"/>
              <a:t>Can we use LMMs (e.g., </a:t>
            </a:r>
            <a:r>
              <a:rPr lang="en-US" sz="2400" dirty="0" err="1"/>
              <a:t>LLaVa</a:t>
            </a:r>
            <a:r>
              <a:rPr lang="en-US" sz="2400" dirty="0"/>
              <a:t>) as the tool allocator?</a:t>
            </a:r>
          </a:p>
          <a:p>
            <a:pPr marL="285750" indent="-285750">
              <a:buFont typeface="Arial" panose="020B0604020202020204" pitchFamily="34" charset="0"/>
              <a:buChar char="•"/>
            </a:pPr>
            <a:r>
              <a:rPr lang="en-US" sz="2400" dirty="0"/>
              <a:t>If so, what capabilities would require a tool? And what can be solved by instruction tuning?</a:t>
            </a:r>
          </a:p>
        </p:txBody>
      </p:sp>
    </p:spTree>
    <p:extLst>
      <p:ext uri="{BB962C8B-B14F-4D97-AF65-F5344CB8AC3E}">
        <p14:creationId xmlns:p14="http://schemas.microsoft.com/office/powerpoint/2010/main" val="4085214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A9EE814-70CF-7B5F-FC4F-0E96576A7DD5}"/>
              </a:ext>
            </a:extLst>
          </p:cNvPr>
          <p:cNvSpPr txBox="1">
            <a:spLocks/>
          </p:cNvSpPr>
          <p:nvPr/>
        </p:nvSpPr>
        <p:spPr>
          <a:xfrm>
            <a:off x="838200" y="152966"/>
            <a:ext cx="10515600" cy="7864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Recap: </a:t>
            </a:r>
            <a:r>
              <a:rPr lang="en-US" sz="3400" b="1" dirty="0"/>
              <a:t>Recent Advances in Vision Foundation Models</a:t>
            </a:r>
            <a:endParaRPr lang="en-US" sz="3400" dirty="0"/>
          </a:p>
        </p:txBody>
      </p:sp>
      <p:sp>
        <p:nvSpPr>
          <p:cNvPr id="6" name="TextBox 11">
            <a:extLst>
              <a:ext uri="{FF2B5EF4-FFF2-40B4-BE49-F238E27FC236}">
                <a16:creationId xmlns:a16="http://schemas.microsoft.com/office/drawing/2014/main" id="{518FE215-429A-B1F7-D1C7-2D680BB8715F}"/>
              </a:ext>
            </a:extLst>
          </p:cNvPr>
          <p:cNvSpPr txBox="1"/>
          <p:nvPr/>
        </p:nvSpPr>
        <p:spPr>
          <a:xfrm>
            <a:off x="1520868" y="5021247"/>
            <a:ext cx="4221254" cy="923330"/>
          </a:xfrm>
          <a:prstGeom prst="rect">
            <a:avLst/>
          </a:prstGeom>
          <a:noFill/>
          <a:ln w="158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accent2"/>
                </a:solidFill>
              </a:rPr>
              <a:t>Q1: how to learn image representations? </a:t>
            </a:r>
          </a:p>
          <a:p>
            <a:r>
              <a:rPr lang="en-US" i="1" dirty="0">
                <a:solidFill>
                  <a:schemeClr val="accent2"/>
                </a:solidFill>
              </a:rPr>
              <a:t>Q2: how to extend vision models with more flexible, </a:t>
            </a:r>
            <a:r>
              <a:rPr lang="en-US" i="1" dirty="0" err="1">
                <a:solidFill>
                  <a:schemeClr val="accent2"/>
                </a:solidFill>
              </a:rPr>
              <a:t>promptable</a:t>
            </a:r>
            <a:r>
              <a:rPr lang="en-US" i="1" dirty="0">
                <a:solidFill>
                  <a:schemeClr val="accent2"/>
                </a:solidFill>
              </a:rPr>
              <a:t> interfaces? </a:t>
            </a:r>
          </a:p>
        </p:txBody>
      </p:sp>
      <p:sp>
        <p:nvSpPr>
          <p:cNvPr id="7" name="TextBox 12">
            <a:extLst>
              <a:ext uri="{FF2B5EF4-FFF2-40B4-BE49-F238E27FC236}">
                <a16:creationId xmlns:a16="http://schemas.microsoft.com/office/drawing/2014/main" id="{3FE3A1B4-0283-D50B-E573-A779C18F2415}"/>
              </a:ext>
            </a:extLst>
          </p:cNvPr>
          <p:cNvSpPr txBox="1"/>
          <p:nvPr/>
        </p:nvSpPr>
        <p:spPr>
          <a:xfrm>
            <a:off x="6805827" y="913423"/>
            <a:ext cx="3638672" cy="369332"/>
          </a:xfrm>
          <a:prstGeom prst="rect">
            <a:avLst/>
          </a:prstGeom>
          <a:noFill/>
          <a:ln w="158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accent6"/>
                </a:solidFill>
              </a:rPr>
              <a:t>Q3: how to do image generation?</a:t>
            </a:r>
          </a:p>
        </p:txBody>
      </p:sp>
      <p:sp>
        <p:nvSpPr>
          <p:cNvPr id="8" name="TextBox 16">
            <a:extLst>
              <a:ext uri="{FF2B5EF4-FFF2-40B4-BE49-F238E27FC236}">
                <a16:creationId xmlns:a16="http://schemas.microsoft.com/office/drawing/2014/main" id="{5850BF21-8B0F-A64A-D9EA-C4E2D727548C}"/>
              </a:ext>
            </a:extLst>
          </p:cNvPr>
          <p:cNvSpPr txBox="1"/>
          <p:nvPr/>
        </p:nvSpPr>
        <p:spPr>
          <a:xfrm>
            <a:off x="7032484" y="3936279"/>
            <a:ext cx="3638647" cy="923330"/>
          </a:xfrm>
          <a:prstGeom prst="rect">
            <a:avLst/>
          </a:prstGeom>
          <a:noFill/>
          <a:ln w="158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accent1"/>
                </a:solidFill>
              </a:rPr>
              <a:t>Q4: how to train multimodal LLM?</a:t>
            </a:r>
          </a:p>
          <a:p>
            <a:r>
              <a:rPr lang="en-US" i="1" dirty="0">
                <a:solidFill>
                  <a:schemeClr val="accent1"/>
                </a:solidFill>
              </a:rPr>
              <a:t>Q5: how to chain multimodal experts with LLM?</a:t>
            </a:r>
          </a:p>
        </p:txBody>
      </p:sp>
      <p:sp>
        <p:nvSpPr>
          <p:cNvPr id="9" name="Rounded Rectangle 19">
            <a:extLst>
              <a:ext uri="{FF2B5EF4-FFF2-40B4-BE49-F238E27FC236}">
                <a16:creationId xmlns:a16="http://schemas.microsoft.com/office/drawing/2014/main" id="{E4056BFF-7BCC-D064-3335-A0FE48C2CA84}"/>
              </a:ext>
            </a:extLst>
          </p:cNvPr>
          <p:cNvSpPr/>
          <p:nvPr/>
        </p:nvSpPr>
        <p:spPr>
          <a:xfrm>
            <a:off x="2408003" y="2841474"/>
            <a:ext cx="6091666" cy="605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LLM for language understanding and generation</a:t>
            </a:r>
          </a:p>
        </p:txBody>
      </p:sp>
      <p:sp>
        <p:nvSpPr>
          <p:cNvPr id="10" name="Rounded Rectangle 20">
            <a:extLst>
              <a:ext uri="{FF2B5EF4-FFF2-40B4-BE49-F238E27FC236}">
                <a16:creationId xmlns:a16="http://schemas.microsoft.com/office/drawing/2014/main" id="{8335368C-3C85-8CAB-43F0-3454D39FC3D3}"/>
              </a:ext>
            </a:extLst>
          </p:cNvPr>
          <p:cNvSpPr/>
          <p:nvPr/>
        </p:nvSpPr>
        <p:spPr>
          <a:xfrm>
            <a:off x="2408003" y="4170894"/>
            <a:ext cx="1223492" cy="70788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Image Encoder</a:t>
            </a:r>
          </a:p>
        </p:txBody>
      </p:sp>
      <p:cxnSp>
        <p:nvCxnSpPr>
          <p:cNvPr id="11" name="Straight Arrow Connector 10">
            <a:extLst>
              <a:ext uri="{FF2B5EF4-FFF2-40B4-BE49-F238E27FC236}">
                <a16:creationId xmlns:a16="http://schemas.microsoft.com/office/drawing/2014/main" id="{18E46FB4-3729-E13B-4B8B-A06A5658074E}"/>
              </a:ext>
            </a:extLst>
          </p:cNvPr>
          <p:cNvCxnSpPr>
            <a:stCxn id="10" idx="0"/>
          </p:cNvCxnSpPr>
          <p:nvPr/>
        </p:nvCxnSpPr>
        <p:spPr>
          <a:xfrm flipV="1">
            <a:off x="3019749" y="3446781"/>
            <a:ext cx="0" cy="724113"/>
          </a:xfrm>
          <a:prstGeom prst="straightConnector1">
            <a:avLst/>
          </a:prstGeom>
          <a:ln w="22225">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23">
            <a:extLst>
              <a:ext uri="{FF2B5EF4-FFF2-40B4-BE49-F238E27FC236}">
                <a16:creationId xmlns:a16="http://schemas.microsoft.com/office/drawing/2014/main" id="{374C7995-2F0A-C882-2BA0-39EA62923B01}"/>
              </a:ext>
            </a:extLst>
          </p:cNvPr>
          <p:cNvSpPr/>
          <p:nvPr/>
        </p:nvSpPr>
        <p:spPr>
          <a:xfrm>
            <a:off x="6805827" y="1401362"/>
            <a:ext cx="1436525" cy="70788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Image Generation</a:t>
            </a:r>
          </a:p>
        </p:txBody>
      </p:sp>
      <p:sp>
        <p:nvSpPr>
          <p:cNvPr id="13" name="TextBox 24">
            <a:extLst>
              <a:ext uri="{FF2B5EF4-FFF2-40B4-BE49-F238E27FC236}">
                <a16:creationId xmlns:a16="http://schemas.microsoft.com/office/drawing/2014/main" id="{116313FB-CB74-7E96-90F2-D59B3945853C}"/>
              </a:ext>
            </a:extLst>
          </p:cNvPr>
          <p:cNvSpPr txBox="1"/>
          <p:nvPr/>
        </p:nvSpPr>
        <p:spPr>
          <a:xfrm>
            <a:off x="3631495" y="4339081"/>
            <a:ext cx="211615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Consume visual data</a:t>
            </a:r>
          </a:p>
        </p:txBody>
      </p:sp>
      <p:sp>
        <p:nvSpPr>
          <p:cNvPr id="14" name="TextBox 25">
            <a:extLst>
              <a:ext uri="{FF2B5EF4-FFF2-40B4-BE49-F238E27FC236}">
                <a16:creationId xmlns:a16="http://schemas.microsoft.com/office/drawing/2014/main" id="{A5F8D126-49D9-2475-8684-0FC08F91B4F0}"/>
              </a:ext>
            </a:extLst>
          </p:cNvPr>
          <p:cNvSpPr txBox="1"/>
          <p:nvPr/>
        </p:nvSpPr>
        <p:spPr>
          <a:xfrm>
            <a:off x="8252454" y="1561693"/>
            <a:ext cx="201144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Produce visual data</a:t>
            </a:r>
          </a:p>
        </p:txBody>
      </p:sp>
      <p:cxnSp>
        <p:nvCxnSpPr>
          <p:cNvPr id="15" name="Straight Arrow Connector 14">
            <a:extLst>
              <a:ext uri="{FF2B5EF4-FFF2-40B4-BE49-F238E27FC236}">
                <a16:creationId xmlns:a16="http://schemas.microsoft.com/office/drawing/2014/main" id="{83BB1363-3269-84CE-984B-118446549242}"/>
              </a:ext>
            </a:extLst>
          </p:cNvPr>
          <p:cNvCxnSpPr/>
          <p:nvPr/>
        </p:nvCxnSpPr>
        <p:spPr>
          <a:xfrm flipV="1">
            <a:off x="7515544" y="2117361"/>
            <a:ext cx="0" cy="724113"/>
          </a:xfrm>
          <a:prstGeom prst="straightConnector1">
            <a:avLst/>
          </a:prstGeom>
          <a:ln w="22225">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6" name="TextBox 27">
            <a:extLst>
              <a:ext uri="{FF2B5EF4-FFF2-40B4-BE49-F238E27FC236}">
                <a16:creationId xmlns:a16="http://schemas.microsoft.com/office/drawing/2014/main" id="{5959C198-3815-80C8-A84B-C1E0E5A68DAF}"/>
              </a:ext>
            </a:extLst>
          </p:cNvPr>
          <p:cNvSpPr txBox="1"/>
          <p:nvPr/>
        </p:nvSpPr>
        <p:spPr>
          <a:xfrm>
            <a:off x="6973439" y="3489744"/>
            <a:ext cx="26506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General-purpose interface</a:t>
            </a:r>
          </a:p>
        </p:txBody>
      </p:sp>
      <p:sp>
        <p:nvSpPr>
          <p:cNvPr id="18" name="TextBox 17">
            <a:extLst>
              <a:ext uri="{FF2B5EF4-FFF2-40B4-BE49-F238E27FC236}">
                <a16:creationId xmlns:a16="http://schemas.microsoft.com/office/drawing/2014/main" id="{E314A8CD-717C-B68E-2495-3C728DA2D342}"/>
              </a:ext>
            </a:extLst>
          </p:cNvPr>
          <p:cNvSpPr txBox="1"/>
          <p:nvPr/>
        </p:nvSpPr>
        <p:spPr>
          <a:xfrm>
            <a:off x="7242648" y="6243369"/>
            <a:ext cx="4762905" cy="461665"/>
          </a:xfrm>
          <a:prstGeom prst="rect">
            <a:avLst/>
          </a:prstGeom>
          <a:noFill/>
        </p:spPr>
        <p:txBody>
          <a:bodyPr wrap="square">
            <a:spAutoFit/>
          </a:bodyPr>
          <a:lstStyle/>
          <a:p>
            <a:r>
              <a:rPr lang="en-US" sz="2400" dirty="0">
                <a:hlinkClick r:id="rId3"/>
              </a:rPr>
              <a:t>https://vlp-tutorial.github.io/</a:t>
            </a:r>
            <a:r>
              <a:rPr lang="en-US" sz="2400" dirty="0"/>
              <a:t> </a:t>
            </a:r>
          </a:p>
        </p:txBody>
      </p:sp>
    </p:spTree>
    <p:extLst>
      <p:ext uri="{BB962C8B-B14F-4D97-AF65-F5344CB8AC3E}">
        <p14:creationId xmlns:p14="http://schemas.microsoft.com/office/powerpoint/2010/main" val="84164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337509-64E3-4507-8196-1B919A71F8A7}"/>
              </a:ext>
            </a:extLst>
          </p:cNvPr>
          <p:cNvSpPr>
            <a:spLocks noGrp="1"/>
          </p:cNvSpPr>
          <p:nvPr/>
        </p:nvSpPr>
        <p:spPr>
          <a:xfrm>
            <a:off x="1524000" y="2157378"/>
            <a:ext cx="9144000" cy="27161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Thanks</a:t>
            </a:r>
          </a:p>
          <a:p>
            <a:endParaRPr lang="en-US" dirty="0"/>
          </a:p>
          <a:p>
            <a:r>
              <a:rPr lang="en-US" dirty="0"/>
              <a:t>Q&amp;A</a:t>
            </a:r>
          </a:p>
        </p:txBody>
      </p:sp>
    </p:spTree>
    <p:extLst>
      <p:ext uri="{BB962C8B-B14F-4D97-AF65-F5344CB8AC3E}">
        <p14:creationId xmlns:p14="http://schemas.microsoft.com/office/powerpoint/2010/main" val="3137638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22E8298-4DB9-958C-7A91-126F2C2FD8C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Evolution of Modeling Paradigm</a:t>
            </a:r>
            <a:endParaRPr lang="en-US" sz="3400" dirty="0"/>
          </a:p>
        </p:txBody>
      </p:sp>
      <p:sp>
        <p:nvSpPr>
          <p:cNvPr id="6" name="Rectangle: Rounded Corners 5">
            <a:extLst>
              <a:ext uri="{FF2B5EF4-FFF2-40B4-BE49-F238E27FC236}">
                <a16:creationId xmlns:a16="http://schemas.microsoft.com/office/drawing/2014/main" id="{0DE36F46-E0A6-FE4A-AF1C-4A1992D6C1C8}"/>
              </a:ext>
            </a:extLst>
          </p:cNvPr>
          <p:cNvSpPr/>
          <p:nvPr/>
        </p:nvSpPr>
        <p:spPr>
          <a:xfrm>
            <a:off x="408317" y="1680536"/>
            <a:ext cx="3495007" cy="1266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Training on small-scale, </a:t>
            </a:r>
          </a:p>
          <a:p>
            <a:pPr algn="ctr"/>
            <a:r>
              <a:rPr lang="en-US" dirty="0"/>
              <a:t>well-annotated data</a:t>
            </a:r>
          </a:p>
        </p:txBody>
      </p:sp>
      <p:cxnSp>
        <p:nvCxnSpPr>
          <p:cNvPr id="7" name="Straight Connector 6">
            <a:extLst>
              <a:ext uri="{FF2B5EF4-FFF2-40B4-BE49-F238E27FC236}">
                <a16:creationId xmlns:a16="http://schemas.microsoft.com/office/drawing/2014/main" id="{98A757D5-4657-8054-37FA-F7AE1DA401EE}"/>
              </a:ext>
            </a:extLst>
          </p:cNvPr>
          <p:cNvCxnSpPr>
            <a:cxnSpLocks/>
          </p:cNvCxnSpPr>
          <p:nvPr/>
        </p:nvCxnSpPr>
        <p:spPr>
          <a:xfrm>
            <a:off x="4271873" y="1247036"/>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B06DC75-4D64-0547-C210-43DC337B2E9C}"/>
              </a:ext>
            </a:extLst>
          </p:cNvPr>
          <p:cNvCxnSpPr>
            <a:cxnSpLocks/>
          </p:cNvCxnSpPr>
          <p:nvPr/>
        </p:nvCxnSpPr>
        <p:spPr>
          <a:xfrm>
            <a:off x="7931148" y="1161625"/>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48C12F8-D94A-1F03-AB53-645C5CD487DD}"/>
              </a:ext>
            </a:extLst>
          </p:cNvPr>
          <p:cNvSpPr/>
          <p:nvPr/>
        </p:nvSpPr>
        <p:spPr>
          <a:xfrm>
            <a:off x="4384565" y="1680537"/>
            <a:ext cx="3372284" cy="1266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Pre-training on large-scale,</a:t>
            </a:r>
          </a:p>
          <a:p>
            <a:pPr algn="ctr"/>
            <a:r>
              <a:rPr lang="en-US" dirty="0"/>
              <a:t>noisy data</a:t>
            </a:r>
          </a:p>
        </p:txBody>
      </p:sp>
      <p:sp>
        <p:nvSpPr>
          <p:cNvPr id="10" name="Rectangle: Rounded Corners 9">
            <a:extLst>
              <a:ext uri="{FF2B5EF4-FFF2-40B4-BE49-F238E27FC236}">
                <a16:creationId xmlns:a16="http://schemas.microsoft.com/office/drawing/2014/main" id="{00CC0966-4321-C678-E8F3-B93E570B04C1}"/>
              </a:ext>
            </a:extLst>
          </p:cNvPr>
          <p:cNvSpPr/>
          <p:nvPr/>
        </p:nvSpPr>
        <p:spPr>
          <a:xfrm>
            <a:off x="8196904" y="1680536"/>
            <a:ext cx="3878928" cy="1266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Pre-training on </a:t>
            </a:r>
            <a:r>
              <a:rPr lang="en-US" i="1" dirty="0">
                <a:solidFill>
                  <a:schemeClr val="accent1"/>
                </a:solidFill>
              </a:rPr>
              <a:t>XX..</a:t>
            </a:r>
            <a:r>
              <a:rPr lang="en-US" i="1" dirty="0" err="1">
                <a:solidFill>
                  <a:schemeClr val="accent1"/>
                </a:solidFill>
              </a:rPr>
              <a:t>XLarge</a:t>
            </a:r>
            <a:r>
              <a:rPr lang="en-US" i="1" dirty="0">
                <a:solidFill>
                  <a:schemeClr val="accent1"/>
                </a:solidFill>
              </a:rPr>
              <a:t>-scale</a:t>
            </a:r>
            <a:r>
              <a:rPr lang="en-US" dirty="0"/>
              <a:t>, </a:t>
            </a:r>
          </a:p>
          <a:p>
            <a:pPr algn="ctr"/>
            <a:r>
              <a:rPr lang="en-US" dirty="0"/>
              <a:t>noisy data</a:t>
            </a:r>
          </a:p>
        </p:txBody>
      </p:sp>
      <p:sp>
        <p:nvSpPr>
          <p:cNvPr id="13" name="TextBox 12">
            <a:extLst>
              <a:ext uri="{FF2B5EF4-FFF2-40B4-BE49-F238E27FC236}">
                <a16:creationId xmlns:a16="http://schemas.microsoft.com/office/drawing/2014/main" id="{DC265570-0361-D42E-719A-D5FAABABAA63}"/>
              </a:ext>
            </a:extLst>
          </p:cNvPr>
          <p:cNvSpPr txBox="1"/>
          <p:nvPr/>
        </p:nvSpPr>
        <p:spPr>
          <a:xfrm>
            <a:off x="8412386" y="1062370"/>
            <a:ext cx="3263798" cy="369332"/>
          </a:xfrm>
          <a:prstGeom prst="rect">
            <a:avLst/>
          </a:prstGeom>
          <a:noFill/>
        </p:spPr>
        <p:txBody>
          <a:bodyPr wrap="square">
            <a:spAutoFit/>
          </a:bodyPr>
          <a:lstStyle/>
          <a:p>
            <a:pPr algn="ctr"/>
            <a:r>
              <a:rPr lang="en-US" dirty="0"/>
              <a:t>Nowadays: </a:t>
            </a:r>
            <a:r>
              <a:rPr lang="en-US" i="1" dirty="0">
                <a:solidFill>
                  <a:schemeClr val="accent1"/>
                </a:solidFill>
              </a:rPr>
              <a:t>Generalist Modeling</a:t>
            </a:r>
          </a:p>
        </p:txBody>
      </p:sp>
      <p:sp>
        <p:nvSpPr>
          <p:cNvPr id="15" name="TextBox 14">
            <a:extLst>
              <a:ext uri="{FF2B5EF4-FFF2-40B4-BE49-F238E27FC236}">
                <a16:creationId xmlns:a16="http://schemas.microsoft.com/office/drawing/2014/main" id="{1805B53B-2D7E-9BB8-420E-8F7648F057B9}"/>
              </a:ext>
            </a:extLst>
          </p:cNvPr>
          <p:cNvSpPr txBox="1"/>
          <p:nvPr/>
        </p:nvSpPr>
        <p:spPr>
          <a:xfrm>
            <a:off x="778744" y="1069663"/>
            <a:ext cx="2326194" cy="369332"/>
          </a:xfrm>
          <a:prstGeom prst="rect">
            <a:avLst/>
          </a:prstGeom>
          <a:noFill/>
        </p:spPr>
        <p:txBody>
          <a:bodyPr wrap="square">
            <a:spAutoFit/>
          </a:bodyPr>
          <a:lstStyle/>
          <a:p>
            <a:pPr algn="ctr"/>
            <a:r>
              <a:rPr lang="en-US" dirty="0"/>
              <a:t>Task-specific Modeling </a:t>
            </a:r>
          </a:p>
        </p:txBody>
      </p:sp>
      <p:sp>
        <p:nvSpPr>
          <p:cNvPr id="16" name="TextBox 15">
            <a:extLst>
              <a:ext uri="{FF2B5EF4-FFF2-40B4-BE49-F238E27FC236}">
                <a16:creationId xmlns:a16="http://schemas.microsoft.com/office/drawing/2014/main" id="{F1ED3387-EC9B-31FC-9E5A-1EF3A333E2F4}"/>
              </a:ext>
            </a:extLst>
          </p:cNvPr>
          <p:cNvSpPr txBox="1"/>
          <p:nvPr/>
        </p:nvSpPr>
        <p:spPr>
          <a:xfrm>
            <a:off x="4730329" y="1062370"/>
            <a:ext cx="2742363" cy="369332"/>
          </a:xfrm>
          <a:prstGeom prst="rect">
            <a:avLst/>
          </a:prstGeom>
          <a:noFill/>
        </p:spPr>
        <p:txBody>
          <a:bodyPr wrap="square">
            <a:spAutoFit/>
          </a:bodyPr>
          <a:lstStyle/>
          <a:p>
            <a:pPr algn="ctr"/>
            <a:r>
              <a:rPr lang="en-US" dirty="0"/>
              <a:t>Early “Foundation” Models</a:t>
            </a:r>
          </a:p>
        </p:txBody>
      </p:sp>
      <p:sp>
        <p:nvSpPr>
          <p:cNvPr id="17" name="Rectangle: Rounded Corners 16">
            <a:extLst>
              <a:ext uri="{FF2B5EF4-FFF2-40B4-BE49-F238E27FC236}">
                <a16:creationId xmlns:a16="http://schemas.microsoft.com/office/drawing/2014/main" id="{31551560-0C59-1534-CF0E-DAEA51909A0B}"/>
              </a:ext>
            </a:extLst>
          </p:cNvPr>
          <p:cNvSpPr/>
          <p:nvPr/>
        </p:nvSpPr>
        <p:spPr>
          <a:xfrm>
            <a:off x="4435150" y="3995893"/>
            <a:ext cx="3321699" cy="11815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Task-specific finetuning on small-scale, well-annotated data</a:t>
            </a:r>
          </a:p>
        </p:txBody>
      </p:sp>
      <p:sp>
        <p:nvSpPr>
          <p:cNvPr id="18" name="Arrow: Down 17">
            <a:extLst>
              <a:ext uri="{FF2B5EF4-FFF2-40B4-BE49-F238E27FC236}">
                <a16:creationId xmlns:a16="http://schemas.microsoft.com/office/drawing/2014/main" id="{206689C2-341C-B0EA-D1FE-9645568FC4ED}"/>
              </a:ext>
            </a:extLst>
          </p:cNvPr>
          <p:cNvSpPr/>
          <p:nvPr/>
        </p:nvSpPr>
        <p:spPr>
          <a:xfrm>
            <a:off x="5865962" y="3123330"/>
            <a:ext cx="494577" cy="695864"/>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7DE3FF28-A8DB-7263-37C0-88675B7C07C5}"/>
              </a:ext>
            </a:extLst>
          </p:cNvPr>
          <p:cNvSpPr/>
          <p:nvPr/>
        </p:nvSpPr>
        <p:spPr>
          <a:xfrm>
            <a:off x="9889079" y="3123330"/>
            <a:ext cx="494577" cy="695864"/>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EC74B5F-E3AF-8D4F-BAC0-F945081BC3A1}"/>
              </a:ext>
            </a:extLst>
          </p:cNvPr>
          <p:cNvSpPr/>
          <p:nvPr/>
        </p:nvSpPr>
        <p:spPr>
          <a:xfrm>
            <a:off x="8215305" y="3995893"/>
            <a:ext cx="3878929" cy="11815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i="1" dirty="0">
                <a:solidFill>
                  <a:schemeClr val="accent1"/>
                </a:solidFill>
              </a:rPr>
              <a:t>Zero-shot or In-context Few-shot </a:t>
            </a:r>
            <a:r>
              <a:rPr lang="en-US" dirty="0"/>
              <a:t>with a few examples as demonstration</a:t>
            </a:r>
          </a:p>
        </p:txBody>
      </p:sp>
      <p:sp>
        <p:nvSpPr>
          <p:cNvPr id="22" name="TextBox 21">
            <a:extLst>
              <a:ext uri="{FF2B5EF4-FFF2-40B4-BE49-F238E27FC236}">
                <a16:creationId xmlns:a16="http://schemas.microsoft.com/office/drawing/2014/main" id="{D42D52E1-5D8E-C287-0471-364537DD9942}"/>
              </a:ext>
            </a:extLst>
          </p:cNvPr>
          <p:cNvSpPr txBox="1"/>
          <p:nvPr/>
        </p:nvSpPr>
        <p:spPr>
          <a:xfrm>
            <a:off x="8372225" y="5599424"/>
            <a:ext cx="3768017" cy="646331"/>
          </a:xfrm>
          <a:prstGeom prst="rect">
            <a:avLst/>
          </a:prstGeom>
          <a:noFill/>
        </p:spPr>
        <p:txBody>
          <a:bodyPr wrap="square">
            <a:spAutoFit/>
          </a:bodyPr>
          <a:lstStyle/>
          <a:p>
            <a:r>
              <a:rPr lang="en-US" dirty="0"/>
              <a:t>L</a:t>
            </a:r>
            <a:r>
              <a:rPr lang="en-US" altLang="zh-CN" dirty="0"/>
              <a:t>L</a:t>
            </a:r>
            <a:r>
              <a:rPr lang="en-US" dirty="0"/>
              <a:t>Ms: GPT3, </a:t>
            </a:r>
            <a:r>
              <a:rPr lang="en-US" dirty="0" err="1"/>
              <a:t>PaLM</a:t>
            </a:r>
            <a:r>
              <a:rPr lang="en-US" dirty="0"/>
              <a:t>, </a:t>
            </a:r>
            <a:r>
              <a:rPr lang="en-US" dirty="0" err="1"/>
              <a:t>LLaMa</a:t>
            </a:r>
            <a:r>
              <a:rPr lang="en-US" dirty="0"/>
              <a:t>, …</a:t>
            </a:r>
          </a:p>
          <a:p>
            <a:r>
              <a:rPr lang="en-US" altLang="zh-CN" dirty="0"/>
              <a:t>LMMs</a:t>
            </a:r>
            <a:r>
              <a:rPr lang="en-US" dirty="0"/>
              <a:t>: Flamingo, </a:t>
            </a:r>
            <a:r>
              <a:rPr lang="en-US" dirty="0" err="1"/>
              <a:t>PaLM</a:t>
            </a:r>
            <a:r>
              <a:rPr lang="en-US" dirty="0"/>
              <a:t>-E, GPT-4, …</a:t>
            </a:r>
          </a:p>
        </p:txBody>
      </p:sp>
      <p:sp>
        <p:nvSpPr>
          <p:cNvPr id="12" name="TextBox 11">
            <a:extLst>
              <a:ext uri="{FF2B5EF4-FFF2-40B4-BE49-F238E27FC236}">
                <a16:creationId xmlns:a16="http://schemas.microsoft.com/office/drawing/2014/main" id="{C7D54D0B-E1B0-6CD7-6F57-1B70377692E4}"/>
              </a:ext>
            </a:extLst>
          </p:cNvPr>
          <p:cNvSpPr txBox="1"/>
          <p:nvPr/>
        </p:nvSpPr>
        <p:spPr>
          <a:xfrm>
            <a:off x="4393722" y="5599424"/>
            <a:ext cx="3488482" cy="646331"/>
          </a:xfrm>
          <a:prstGeom prst="rect">
            <a:avLst/>
          </a:prstGeom>
          <a:noFill/>
        </p:spPr>
        <p:txBody>
          <a:bodyPr wrap="square">
            <a:spAutoFit/>
          </a:bodyPr>
          <a:lstStyle/>
          <a:p>
            <a:r>
              <a:rPr lang="en-US" dirty="0"/>
              <a:t>NLP: BERT, </a:t>
            </a:r>
            <a:r>
              <a:rPr lang="en-US" dirty="0" err="1"/>
              <a:t>RoBERTa</a:t>
            </a:r>
            <a:r>
              <a:rPr lang="en-US" dirty="0"/>
              <a:t>, T5, …</a:t>
            </a:r>
          </a:p>
          <a:p>
            <a:r>
              <a:rPr lang="en-US" dirty="0"/>
              <a:t>VL: UNITER, OSCAR, </a:t>
            </a:r>
            <a:r>
              <a:rPr lang="en-US" dirty="0" err="1"/>
              <a:t>VinVL</a:t>
            </a:r>
            <a:r>
              <a:rPr lang="en-US" dirty="0"/>
              <a:t>,…</a:t>
            </a:r>
          </a:p>
        </p:txBody>
      </p:sp>
    </p:spTree>
    <p:extLst>
      <p:ext uri="{BB962C8B-B14F-4D97-AF65-F5344CB8AC3E}">
        <p14:creationId xmlns:p14="http://schemas.microsoft.com/office/powerpoint/2010/main" val="377175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22E8298-4DB9-958C-7A91-126F2C2FD8C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Evolution of Modeling Paradigm</a:t>
            </a:r>
            <a:endParaRPr lang="en-US" sz="3400" dirty="0"/>
          </a:p>
        </p:txBody>
      </p:sp>
      <p:sp>
        <p:nvSpPr>
          <p:cNvPr id="6" name="Rectangle: Rounded Corners 5">
            <a:extLst>
              <a:ext uri="{FF2B5EF4-FFF2-40B4-BE49-F238E27FC236}">
                <a16:creationId xmlns:a16="http://schemas.microsoft.com/office/drawing/2014/main" id="{0DE36F46-E0A6-FE4A-AF1C-4A1992D6C1C8}"/>
              </a:ext>
            </a:extLst>
          </p:cNvPr>
          <p:cNvSpPr/>
          <p:nvPr/>
        </p:nvSpPr>
        <p:spPr>
          <a:xfrm>
            <a:off x="408317" y="1680536"/>
            <a:ext cx="3495007" cy="1266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Training on small-scale, </a:t>
            </a:r>
          </a:p>
          <a:p>
            <a:pPr algn="ctr"/>
            <a:r>
              <a:rPr lang="en-US" dirty="0"/>
              <a:t>well-annotated data</a:t>
            </a:r>
          </a:p>
        </p:txBody>
      </p:sp>
      <p:cxnSp>
        <p:nvCxnSpPr>
          <p:cNvPr id="7" name="Straight Connector 6">
            <a:extLst>
              <a:ext uri="{FF2B5EF4-FFF2-40B4-BE49-F238E27FC236}">
                <a16:creationId xmlns:a16="http://schemas.microsoft.com/office/drawing/2014/main" id="{98A757D5-4657-8054-37FA-F7AE1DA401EE}"/>
              </a:ext>
            </a:extLst>
          </p:cNvPr>
          <p:cNvCxnSpPr>
            <a:cxnSpLocks/>
          </p:cNvCxnSpPr>
          <p:nvPr/>
        </p:nvCxnSpPr>
        <p:spPr>
          <a:xfrm>
            <a:off x="4271873" y="1247036"/>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B06DC75-4D64-0547-C210-43DC337B2E9C}"/>
              </a:ext>
            </a:extLst>
          </p:cNvPr>
          <p:cNvCxnSpPr>
            <a:cxnSpLocks/>
          </p:cNvCxnSpPr>
          <p:nvPr/>
        </p:nvCxnSpPr>
        <p:spPr>
          <a:xfrm>
            <a:off x="7931148" y="1161625"/>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48C12F8-D94A-1F03-AB53-645C5CD487DD}"/>
              </a:ext>
            </a:extLst>
          </p:cNvPr>
          <p:cNvSpPr/>
          <p:nvPr/>
        </p:nvSpPr>
        <p:spPr>
          <a:xfrm>
            <a:off x="4384565" y="1680537"/>
            <a:ext cx="3372284" cy="1266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Pre-training on large-scale,</a:t>
            </a:r>
          </a:p>
          <a:p>
            <a:pPr algn="ctr"/>
            <a:r>
              <a:rPr lang="en-US" dirty="0"/>
              <a:t>noisy data</a:t>
            </a:r>
          </a:p>
        </p:txBody>
      </p:sp>
      <p:sp>
        <p:nvSpPr>
          <p:cNvPr id="10" name="Rectangle: Rounded Corners 9">
            <a:extLst>
              <a:ext uri="{FF2B5EF4-FFF2-40B4-BE49-F238E27FC236}">
                <a16:creationId xmlns:a16="http://schemas.microsoft.com/office/drawing/2014/main" id="{00CC0966-4321-C678-E8F3-B93E570B04C1}"/>
              </a:ext>
            </a:extLst>
          </p:cNvPr>
          <p:cNvSpPr/>
          <p:nvPr/>
        </p:nvSpPr>
        <p:spPr>
          <a:xfrm>
            <a:off x="8196904" y="1680536"/>
            <a:ext cx="3878928" cy="1266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Pre-training on </a:t>
            </a:r>
            <a:r>
              <a:rPr lang="en-US" dirty="0">
                <a:solidFill>
                  <a:schemeClr val="tx1"/>
                </a:solidFill>
              </a:rPr>
              <a:t>XX..</a:t>
            </a:r>
            <a:r>
              <a:rPr lang="en-US" dirty="0" err="1">
                <a:solidFill>
                  <a:schemeClr val="tx1"/>
                </a:solidFill>
              </a:rPr>
              <a:t>XLarge</a:t>
            </a:r>
            <a:r>
              <a:rPr lang="en-US" dirty="0">
                <a:solidFill>
                  <a:schemeClr val="tx1"/>
                </a:solidFill>
              </a:rPr>
              <a:t>-scale</a:t>
            </a:r>
            <a:r>
              <a:rPr lang="en-US" dirty="0"/>
              <a:t>, </a:t>
            </a:r>
          </a:p>
          <a:p>
            <a:pPr algn="ctr"/>
            <a:r>
              <a:rPr lang="en-US" dirty="0"/>
              <a:t>noisy data</a:t>
            </a:r>
          </a:p>
        </p:txBody>
      </p:sp>
      <p:sp>
        <p:nvSpPr>
          <p:cNvPr id="13" name="TextBox 12">
            <a:extLst>
              <a:ext uri="{FF2B5EF4-FFF2-40B4-BE49-F238E27FC236}">
                <a16:creationId xmlns:a16="http://schemas.microsoft.com/office/drawing/2014/main" id="{DC265570-0361-D42E-719A-D5FAABABAA63}"/>
              </a:ext>
            </a:extLst>
          </p:cNvPr>
          <p:cNvSpPr txBox="1"/>
          <p:nvPr/>
        </p:nvSpPr>
        <p:spPr>
          <a:xfrm>
            <a:off x="8412386" y="1062370"/>
            <a:ext cx="3263798" cy="369332"/>
          </a:xfrm>
          <a:prstGeom prst="rect">
            <a:avLst/>
          </a:prstGeom>
          <a:noFill/>
        </p:spPr>
        <p:txBody>
          <a:bodyPr wrap="square">
            <a:spAutoFit/>
          </a:bodyPr>
          <a:lstStyle/>
          <a:p>
            <a:pPr algn="ctr"/>
            <a:r>
              <a:rPr lang="en-US" dirty="0"/>
              <a:t>Generalist Modeling</a:t>
            </a:r>
          </a:p>
        </p:txBody>
      </p:sp>
      <p:sp>
        <p:nvSpPr>
          <p:cNvPr id="15" name="TextBox 14">
            <a:extLst>
              <a:ext uri="{FF2B5EF4-FFF2-40B4-BE49-F238E27FC236}">
                <a16:creationId xmlns:a16="http://schemas.microsoft.com/office/drawing/2014/main" id="{1805B53B-2D7E-9BB8-420E-8F7648F057B9}"/>
              </a:ext>
            </a:extLst>
          </p:cNvPr>
          <p:cNvSpPr txBox="1"/>
          <p:nvPr/>
        </p:nvSpPr>
        <p:spPr>
          <a:xfrm>
            <a:off x="778744" y="1069663"/>
            <a:ext cx="2326194" cy="369332"/>
          </a:xfrm>
          <a:prstGeom prst="rect">
            <a:avLst/>
          </a:prstGeom>
          <a:noFill/>
        </p:spPr>
        <p:txBody>
          <a:bodyPr wrap="square">
            <a:spAutoFit/>
          </a:bodyPr>
          <a:lstStyle/>
          <a:p>
            <a:pPr algn="ctr"/>
            <a:r>
              <a:rPr lang="en-US" dirty="0"/>
              <a:t>Task-specific Modeling </a:t>
            </a:r>
          </a:p>
        </p:txBody>
      </p:sp>
      <p:sp>
        <p:nvSpPr>
          <p:cNvPr id="16" name="TextBox 15">
            <a:extLst>
              <a:ext uri="{FF2B5EF4-FFF2-40B4-BE49-F238E27FC236}">
                <a16:creationId xmlns:a16="http://schemas.microsoft.com/office/drawing/2014/main" id="{F1ED3387-EC9B-31FC-9E5A-1EF3A333E2F4}"/>
              </a:ext>
            </a:extLst>
          </p:cNvPr>
          <p:cNvSpPr txBox="1"/>
          <p:nvPr/>
        </p:nvSpPr>
        <p:spPr>
          <a:xfrm>
            <a:off x="4435150" y="1062370"/>
            <a:ext cx="3263797" cy="369332"/>
          </a:xfrm>
          <a:prstGeom prst="rect">
            <a:avLst/>
          </a:prstGeom>
          <a:noFill/>
        </p:spPr>
        <p:txBody>
          <a:bodyPr wrap="square">
            <a:spAutoFit/>
          </a:bodyPr>
          <a:lstStyle/>
          <a:p>
            <a:pPr algn="ctr"/>
            <a:r>
              <a:rPr lang="en-US" i="1" dirty="0">
                <a:solidFill>
                  <a:schemeClr val="accent1"/>
                </a:solidFill>
              </a:rPr>
              <a:t>Instruction-following Models</a:t>
            </a:r>
          </a:p>
        </p:txBody>
      </p:sp>
      <p:sp>
        <p:nvSpPr>
          <p:cNvPr id="17" name="Rectangle: Rounded Corners 16">
            <a:extLst>
              <a:ext uri="{FF2B5EF4-FFF2-40B4-BE49-F238E27FC236}">
                <a16:creationId xmlns:a16="http://schemas.microsoft.com/office/drawing/2014/main" id="{31551560-0C59-1534-CF0E-DAEA51909A0B}"/>
              </a:ext>
            </a:extLst>
          </p:cNvPr>
          <p:cNvSpPr/>
          <p:nvPr/>
        </p:nvSpPr>
        <p:spPr>
          <a:xfrm>
            <a:off x="4435150" y="3995893"/>
            <a:ext cx="3321699" cy="11815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i="1" dirty="0">
                <a:solidFill>
                  <a:schemeClr val="accent1"/>
                </a:solidFill>
              </a:rPr>
              <a:t>Instruction tuning </a:t>
            </a:r>
            <a:r>
              <a:rPr lang="en-US" dirty="0"/>
              <a:t>on small-scale, </a:t>
            </a:r>
            <a:r>
              <a:rPr lang="en-US" dirty="0">
                <a:solidFill>
                  <a:schemeClr val="accent1"/>
                </a:solidFill>
              </a:rPr>
              <a:t>pseudo-labeling</a:t>
            </a:r>
            <a:r>
              <a:rPr lang="en-US" dirty="0"/>
              <a:t> data</a:t>
            </a:r>
          </a:p>
        </p:txBody>
      </p:sp>
      <p:sp>
        <p:nvSpPr>
          <p:cNvPr id="18" name="Arrow: Down 17">
            <a:extLst>
              <a:ext uri="{FF2B5EF4-FFF2-40B4-BE49-F238E27FC236}">
                <a16:creationId xmlns:a16="http://schemas.microsoft.com/office/drawing/2014/main" id="{206689C2-341C-B0EA-D1FE-9645568FC4ED}"/>
              </a:ext>
            </a:extLst>
          </p:cNvPr>
          <p:cNvSpPr/>
          <p:nvPr/>
        </p:nvSpPr>
        <p:spPr>
          <a:xfrm>
            <a:off x="5865962" y="3123330"/>
            <a:ext cx="494577" cy="695864"/>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7DE3FF28-A8DB-7263-37C0-88675B7C07C5}"/>
              </a:ext>
            </a:extLst>
          </p:cNvPr>
          <p:cNvSpPr/>
          <p:nvPr/>
        </p:nvSpPr>
        <p:spPr>
          <a:xfrm>
            <a:off x="9889079" y="3123330"/>
            <a:ext cx="494577" cy="695864"/>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EC74B5F-E3AF-8D4F-BAC0-F945081BC3A1}"/>
              </a:ext>
            </a:extLst>
          </p:cNvPr>
          <p:cNvSpPr/>
          <p:nvPr/>
        </p:nvSpPr>
        <p:spPr>
          <a:xfrm>
            <a:off x="8215305" y="3995893"/>
            <a:ext cx="3878929" cy="11815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schemeClr val="tx1"/>
                </a:solidFill>
              </a:rPr>
              <a:t>Zero-shot or In-context Few-shot </a:t>
            </a:r>
            <a:r>
              <a:rPr lang="en-US" dirty="0"/>
              <a:t>with A few examples as demonstration</a:t>
            </a:r>
          </a:p>
        </p:txBody>
      </p:sp>
      <p:sp>
        <p:nvSpPr>
          <p:cNvPr id="22" name="TextBox 21">
            <a:extLst>
              <a:ext uri="{FF2B5EF4-FFF2-40B4-BE49-F238E27FC236}">
                <a16:creationId xmlns:a16="http://schemas.microsoft.com/office/drawing/2014/main" id="{D42D52E1-5D8E-C287-0471-364537DD9942}"/>
              </a:ext>
            </a:extLst>
          </p:cNvPr>
          <p:cNvSpPr txBox="1"/>
          <p:nvPr/>
        </p:nvSpPr>
        <p:spPr>
          <a:xfrm>
            <a:off x="8372225" y="5599424"/>
            <a:ext cx="3768017" cy="646331"/>
          </a:xfrm>
          <a:prstGeom prst="rect">
            <a:avLst/>
          </a:prstGeom>
          <a:noFill/>
        </p:spPr>
        <p:txBody>
          <a:bodyPr wrap="square">
            <a:spAutoFit/>
          </a:bodyPr>
          <a:lstStyle/>
          <a:p>
            <a:r>
              <a:rPr lang="en-US" dirty="0"/>
              <a:t>L</a:t>
            </a:r>
            <a:r>
              <a:rPr lang="en-US" altLang="zh-CN" dirty="0"/>
              <a:t>L</a:t>
            </a:r>
            <a:r>
              <a:rPr lang="en-US" dirty="0"/>
              <a:t>Ms: GPT3, </a:t>
            </a:r>
            <a:r>
              <a:rPr lang="en-US" dirty="0" err="1"/>
              <a:t>PaLM</a:t>
            </a:r>
            <a:r>
              <a:rPr lang="en-US" dirty="0"/>
              <a:t>, </a:t>
            </a:r>
            <a:r>
              <a:rPr lang="en-US" dirty="0" err="1"/>
              <a:t>LLaMa</a:t>
            </a:r>
            <a:r>
              <a:rPr lang="en-US" dirty="0"/>
              <a:t>, …</a:t>
            </a:r>
          </a:p>
          <a:p>
            <a:r>
              <a:rPr lang="en-US" altLang="zh-CN" dirty="0"/>
              <a:t>LMMs</a:t>
            </a:r>
            <a:r>
              <a:rPr lang="en-US" dirty="0"/>
              <a:t>: Flamingo, </a:t>
            </a:r>
            <a:r>
              <a:rPr lang="en-US" dirty="0" err="1"/>
              <a:t>PaLM</a:t>
            </a:r>
            <a:r>
              <a:rPr lang="en-US" dirty="0"/>
              <a:t>-E, GPT-4, …</a:t>
            </a:r>
          </a:p>
        </p:txBody>
      </p:sp>
      <p:sp>
        <p:nvSpPr>
          <p:cNvPr id="2" name="TextBox 1">
            <a:extLst>
              <a:ext uri="{FF2B5EF4-FFF2-40B4-BE49-F238E27FC236}">
                <a16:creationId xmlns:a16="http://schemas.microsoft.com/office/drawing/2014/main" id="{E14BEAA5-3BE6-0CCF-8CEC-AF6B1840799E}"/>
              </a:ext>
            </a:extLst>
          </p:cNvPr>
          <p:cNvSpPr txBox="1"/>
          <p:nvPr/>
        </p:nvSpPr>
        <p:spPr>
          <a:xfrm>
            <a:off x="4393722" y="5599424"/>
            <a:ext cx="3488482" cy="646331"/>
          </a:xfrm>
          <a:prstGeom prst="rect">
            <a:avLst/>
          </a:prstGeom>
          <a:noFill/>
        </p:spPr>
        <p:txBody>
          <a:bodyPr wrap="square">
            <a:spAutoFit/>
          </a:bodyPr>
          <a:lstStyle/>
          <a:p>
            <a:r>
              <a:rPr lang="en-US" dirty="0"/>
              <a:t>NLP: Chat-GPT, Alpaca, Vicuna, … </a:t>
            </a:r>
          </a:p>
          <a:p>
            <a:r>
              <a:rPr lang="en-US" dirty="0"/>
              <a:t>VL: </a:t>
            </a:r>
            <a:r>
              <a:rPr lang="en-US" dirty="0" err="1"/>
              <a:t>LLaVa</a:t>
            </a:r>
            <a:r>
              <a:rPr lang="en-US" dirty="0"/>
              <a:t>, MiniGPT4, Otter, … </a:t>
            </a:r>
          </a:p>
        </p:txBody>
      </p:sp>
    </p:spTree>
    <p:extLst>
      <p:ext uri="{BB962C8B-B14F-4D97-AF65-F5344CB8AC3E}">
        <p14:creationId xmlns:p14="http://schemas.microsoft.com/office/powerpoint/2010/main" val="3035366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7" name="TextBox 6">
            <a:extLst>
              <a:ext uri="{FF2B5EF4-FFF2-40B4-BE49-F238E27FC236}">
                <a16:creationId xmlns:a16="http://schemas.microsoft.com/office/drawing/2014/main" id="{9A8EA02D-ACE0-82C7-A0FE-580DECDB24FF}"/>
              </a:ext>
            </a:extLst>
          </p:cNvPr>
          <p:cNvSpPr txBox="1"/>
          <p:nvPr/>
        </p:nvSpPr>
        <p:spPr>
          <a:xfrm>
            <a:off x="3883887" y="101601"/>
            <a:ext cx="6887368" cy="954107"/>
          </a:xfrm>
          <a:prstGeom prst="rect">
            <a:avLst/>
          </a:prstGeom>
          <a:noFill/>
        </p:spPr>
        <p:txBody>
          <a:bodyPr wrap="square">
            <a:spAutoFit/>
          </a:bodyPr>
          <a:lstStyle/>
          <a:p>
            <a:pPr rtl="0">
              <a:spcBef>
                <a:spcPts val="500"/>
              </a:spcBef>
              <a:spcAft>
                <a:spcPts val="0"/>
              </a:spcAft>
            </a:pPr>
            <a:r>
              <a:rPr lang="en-US" sz="2800" b="0" i="0" u="none" strike="noStrike" dirty="0">
                <a:solidFill>
                  <a:srgbClr val="000000"/>
                </a:solidFill>
                <a:effectLst/>
                <a:latin typeface="Calibri" panose="020F0502020204030204" pitchFamily="34" charset="0"/>
              </a:rPr>
              <a:t>Standalone models on finite scenarios </a:t>
            </a:r>
            <a:r>
              <a:rPr lang="en-US" sz="2800" dirty="0">
                <a:solidFill>
                  <a:srgbClr val="000000"/>
                </a:solidFill>
                <a:latin typeface="Calibri" panose="020F0502020204030204" pitchFamily="34" charset="0"/>
              </a:rPr>
              <a:t>=</a:t>
            </a:r>
            <a:r>
              <a:rPr lang="en-US" sz="2800" b="0" i="0" u="none" strike="noStrike" dirty="0">
                <a:solidFill>
                  <a:srgbClr val="000000"/>
                </a:solidFill>
                <a:effectLst/>
                <a:latin typeface="Calibri" panose="020F0502020204030204" pitchFamily="34" charset="0"/>
              </a:rPr>
              <a:t>&gt; </a:t>
            </a:r>
            <a:br>
              <a:rPr lang="en-US" sz="2800" b="0" i="0" u="none" strike="noStrike" dirty="0">
                <a:solidFill>
                  <a:srgbClr val="000000"/>
                </a:solidFill>
                <a:effectLst/>
                <a:latin typeface="Calibri" panose="020F0502020204030204" pitchFamily="34" charset="0"/>
              </a:rPr>
            </a:br>
            <a:r>
              <a:rPr lang="en-US" sz="2800" b="0" i="0" u="none" strike="noStrike" dirty="0">
                <a:solidFill>
                  <a:srgbClr val="000000"/>
                </a:solidFill>
                <a:effectLst/>
                <a:latin typeface="Calibri" panose="020F0502020204030204" pitchFamily="34" charset="0"/>
              </a:rPr>
              <a:t>Chaining tools for open problems</a:t>
            </a:r>
            <a:endParaRPr lang="en-US" sz="2800" b="0" dirty="0">
              <a:effectLst/>
            </a:endParaRPr>
          </a:p>
        </p:txBody>
      </p:sp>
      <p:sp>
        <p:nvSpPr>
          <p:cNvPr id="8" name="Title 4">
            <a:extLst>
              <a:ext uri="{FF2B5EF4-FFF2-40B4-BE49-F238E27FC236}">
                <a16:creationId xmlns:a16="http://schemas.microsoft.com/office/drawing/2014/main" id="{31496A90-9315-45C3-2F44-8560D87C6D6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New Paradigm</a:t>
            </a:r>
            <a:r>
              <a:rPr lang="en-US" sz="3400" b="1" dirty="0"/>
              <a:t>:</a:t>
            </a:r>
            <a:endParaRPr lang="en-US" sz="3400" dirty="0"/>
          </a:p>
        </p:txBody>
      </p:sp>
      <p:sp>
        <p:nvSpPr>
          <p:cNvPr id="21" name="Rectangle: Rounded Corners 20">
            <a:extLst>
              <a:ext uri="{FF2B5EF4-FFF2-40B4-BE49-F238E27FC236}">
                <a16:creationId xmlns:a16="http://schemas.microsoft.com/office/drawing/2014/main" id="{E50EBBEF-4496-7893-9FD5-348A3A3D7EA0}"/>
              </a:ext>
            </a:extLst>
          </p:cNvPr>
          <p:cNvSpPr/>
          <p:nvPr/>
        </p:nvSpPr>
        <p:spPr>
          <a:xfrm>
            <a:off x="3487928" y="3577638"/>
            <a:ext cx="1736698" cy="112113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LLM</a:t>
            </a:r>
          </a:p>
        </p:txBody>
      </p:sp>
      <p:cxnSp>
        <p:nvCxnSpPr>
          <p:cNvPr id="22" name="Straight Arrow Connector 21">
            <a:extLst>
              <a:ext uri="{FF2B5EF4-FFF2-40B4-BE49-F238E27FC236}">
                <a16:creationId xmlns:a16="http://schemas.microsoft.com/office/drawing/2014/main" id="{19D91BB4-FA0D-4B3C-6EE1-13DA2EC12CEA}"/>
              </a:ext>
            </a:extLst>
          </p:cNvPr>
          <p:cNvCxnSpPr>
            <a:cxnSpLocks/>
          </p:cNvCxnSpPr>
          <p:nvPr/>
        </p:nvCxnSpPr>
        <p:spPr>
          <a:xfrm flipV="1">
            <a:off x="5304467" y="2694067"/>
            <a:ext cx="1542174" cy="925778"/>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E69B8069-4F8E-086B-8572-AF3508211EA8}"/>
              </a:ext>
            </a:extLst>
          </p:cNvPr>
          <p:cNvSpPr/>
          <p:nvPr/>
        </p:nvSpPr>
        <p:spPr>
          <a:xfrm>
            <a:off x="6958622" y="2174561"/>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1</a:t>
            </a:r>
          </a:p>
        </p:txBody>
      </p:sp>
      <p:cxnSp>
        <p:nvCxnSpPr>
          <p:cNvPr id="28" name="Straight Arrow Connector 27">
            <a:extLst>
              <a:ext uri="{FF2B5EF4-FFF2-40B4-BE49-F238E27FC236}">
                <a16:creationId xmlns:a16="http://schemas.microsoft.com/office/drawing/2014/main" id="{F5CACB42-1B3A-5538-F4A4-F6F2F9D2EACF}"/>
              </a:ext>
            </a:extLst>
          </p:cNvPr>
          <p:cNvCxnSpPr>
            <a:cxnSpLocks/>
          </p:cNvCxnSpPr>
          <p:nvPr/>
        </p:nvCxnSpPr>
        <p:spPr>
          <a:xfrm flipH="1">
            <a:off x="5336607" y="2806843"/>
            <a:ext cx="1542174" cy="923167"/>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AE76B78-9D9E-88FC-A22C-661CD7BEAD9D}"/>
              </a:ext>
            </a:extLst>
          </p:cNvPr>
          <p:cNvSpPr txBox="1"/>
          <p:nvPr/>
        </p:nvSpPr>
        <p:spPr>
          <a:xfrm>
            <a:off x="2948810" y="2574705"/>
            <a:ext cx="2476831" cy="646331"/>
          </a:xfrm>
          <a:prstGeom prst="rect">
            <a:avLst/>
          </a:prstGeom>
          <a:noFill/>
        </p:spPr>
        <p:txBody>
          <a:bodyPr wrap="square" rtlCol="0">
            <a:spAutoFit/>
          </a:bodyPr>
          <a:lstStyle/>
          <a:p>
            <a:r>
              <a:rPr lang="en-US" dirty="0"/>
              <a:t>Planning: </a:t>
            </a:r>
          </a:p>
          <a:p>
            <a:r>
              <a:rPr lang="en-US" dirty="0"/>
              <a:t>Tool 1 -&gt; Tool 2 -&gt; Tool 3</a:t>
            </a:r>
          </a:p>
        </p:txBody>
      </p:sp>
      <p:sp>
        <p:nvSpPr>
          <p:cNvPr id="33" name="Oval 32">
            <a:extLst>
              <a:ext uri="{FF2B5EF4-FFF2-40B4-BE49-F238E27FC236}">
                <a16:creationId xmlns:a16="http://schemas.microsoft.com/office/drawing/2014/main" id="{305EB042-2B02-E8A0-8EEA-BE04A28E8D8A}"/>
              </a:ext>
            </a:extLst>
          </p:cNvPr>
          <p:cNvSpPr/>
          <p:nvPr/>
        </p:nvSpPr>
        <p:spPr>
          <a:xfrm>
            <a:off x="6235802" y="2471091"/>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36" name="Straight Arrow Connector 35">
            <a:extLst>
              <a:ext uri="{FF2B5EF4-FFF2-40B4-BE49-F238E27FC236}">
                <a16:creationId xmlns:a16="http://schemas.microsoft.com/office/drawing/2014/main" id="{C9DB9748-236B-E3FF-4B0A-83617EBCAA2E}"/>
              </a:ext>
            </a:extLst>
          </p:cNvPr>
          <p:cNvCxnSpPr>
            <a:cxnSpLocks/>
          </p:cNvCxnSpPr>
          <p:nvPr/>
        </p:nvCxnSpPr>
        <p:spPr>
          <a:xfrm>
            <a:off x="1982602" y="4038766"/>
            <a:ext cx="13622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EFA3057-C6AB-9E83-632A-EE667BC8B6D1}"/>
              </a:ext>
            </a:extLst>
          </p:cNvPr>
          <p:cNvPicPr>
            <a:picLocks noChangeAspect="1"/>
          </p:cNvPicPr>
          <p:nvPr/>
        </p:nvPicPr>
        <p:blipFill rotWithShape="1">
          <a:blip r:embed="rId3"/>
          <a:srcRect l="49021" t="11851" r="40019" b="70062"/>
          <a:stretch/>
        </p:blipFill>
        <p:spPr>
          <a:xfrm>
            <a:off x="963356" y="3634523"/>
            <a:ext cx="897829" cy="907510"/>
          </a:xfrm>
          <a:prstGeom prst="rect">
            <a:avLst/>
          </a:prstGeom>
        </p:spPr>
      </p:pic>
      <p:cxnSp>
        <p:nvCxnSpPr>
          <p:cNvPr id="38" name="Straight Arrow Connector 37">
            <a:extLst>
              <a:ext uri="{FF2B5EF4-FFF2-40B4-BE49-F238E27FC236}">
                <a16:creationId xmlns:a16="http://schemas.microsoft.com/office/drawing/2014/main" id="{C27ECEE7-EDDF-A135-877B-20226DF02FDB}"/>
              </a:ext>
            </a:extLst>
          </p:cNvPr>
          <p:cNvCxnSpPr>
            <a:cxnSpLocks/>
          </p:cNvCxnSpPr>
          <p:nvPr/>
        </p:nvCxnSpPr>
        <p:spPr>
          <a:xfrm flipH="1">
            <a:off x="1982602" y="4187621"/>
            <a:ext cx="136220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97DCCA3-E136-339C-81A0-CB25FEC9D391}"/>
              </a:ext>
            </a:extLst>
          </p:cNvPr>
          <p:cNvCxnSpPr>
            <a:cxnSpLocks/>
          </p:cNvCxnSpPr>
          <p:nvPr/>
        </p:nvCxnSpPr>
        <p:spPr>
          <a:xfrm flipV="1">
            <a:off x="5336607" y="4022476"/>
            <a:ext cx="1542174" cy="16290"/>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0CF269A-1970-80E5-DCF8-72A8EADA9239}"/>
              </a:ext>
            </a:extLst>
          </p:cNvPr>
          <p:cNvSpPr/>
          <p:nvPr/>
        </p:nvSpPr>
        <p:spPr>
          <a:xfrm>
            <a:off x="6958622" y="3593875"/>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2</a:t>
            </a:r>
          </a:p>
        </p:txBody>
      </p:sp>
      <p:cxnSp>
        <p:nvCxnSpPr>
          <p:cNvPr id="44" name="Straight Arrow Connector 43">
            <a:extLst>
              <a:ext uri="{FF2B5EF4-FFF2-40B4-BE49-F238E27FC236}">
                <a16:creationId xmlns:a16="http://schemas.microsoft.com/office/drawing/2014/main" id="{C2533898-B12F-746A-F39F-FCAB64AE2BBE}"/>
              </a:ext>
            </a:extLst>
          </p:cNvPr>
          <p:cNvCxnSpPr>
            <a:cxnSpLocks/>
          </p:cNvCxnSpPr>
          <p:nvPr/>
        </p:nvCxnSpPr>
        <p:spPr>
          <a:xfrm flipH="1">
            <a:off x="5336607" y="4162700"/>
            <a:ext cx="1542174" cy="5041"/>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271563-7AC9-BF65-844D-5124C75D5527}"/>
              </a:ext>
            </a:extLst>
          </p:cNvPr>
          <p:cNvSpPr/>
          <p:nvPr/>
        </p:nvSpPr>
        <p:spPr>
          <a:xfrm>
            <a:off x="6235802" y="3624591"/>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55" name="Straight Arrow Connector 54">
            <a:extLst>
              <a:ext uri="{FF2B5EF4-FFF2-40B4-BE49-F238E27FC236}">
                <a16:creationId xmlns:a16="http://schemas.microsoft.com/office/drawing/2014/main" id="{F91DEDB3-E01C-FBF7-6505-6378F6F82384}"/>
              </a:ext>
            </a:extLst>
          </p:cNvPr>
          <p:cNvCxnSpPr>
            <a:cxnSpLocks/>
          </p:cNvCxnSpPr>
          <p:nvPr/>
        </p:nvCxnSpPr>
        <p:spPr>
          <a:xfrm>
            <a:off x="5304467" y="4621496"/>
            <a:ext cx="1574314" cy="688115"/>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A2F04BFF-EFE1-A55C-3BD6-9140F219A618}"/>
              </a:ext>
            </a:extLst>
          </p:cNvPr>
          <p:cNvSpPr/>
          <p:nvPr/>
        </p:nvSpPr>
        <p:spPr>
          <a:xfrm>
            <a:off x="6958622" y="5128169"/>
            <a:ext cx="1917810" cy="112113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Tool 3</a:t>
            </a:r>
          </a:p>
        </p:txBody>
      </p:sp>
      <p:cxnSp>
        <p:nvCxnSpPr>
          <p:cNvPr id="57" name="Straight Arrow Connector 56">
            <a:extLst>
              <a:ext uri="{FF2B5EF4-FFF2-40B4-BE49-F238E27FC236}">
                <a16:creationId xmlns:a16="http://schemas.microsoft.com/office/drawing/2014/main" id="{DFAB303F-9EC5-1636-2190-71D556458EBF}"/>
              </a:ext>
            </a:extLst>
          </p:cNvPr>
          <p:cNvCxnSpPr>
            <a:cxnSpLocks/>
          </p:cNvCxnSpPr>
          <p:nvPr/>
        </p:nvCxnSpPr>
        <p:spPr>
          <a:xfrm flipH="1" flipV="1">
            <a:off x="5224626" y="4731661"/>
            <a:ext cx="1592370" cy="709146"/>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46879910-BA7C-F7B5-153A-B2F86B8783D5}"/>
              </a:ext>
            </a:extLst>
          </p:cNvPr>
          <p:cNvSpPr/>
          <p:nvPr/>
        </p:nvSpPr>
        <p:spPr>
          <a:xfrm>
            <a:off x="6240195" y="4689989"/>
            <a:ext cx="306125" cy="3220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54" name="TextBox 353">
            <a:extLst>
              <a:ext uri="{FF2B5EF4-FFF2-40B4-BE49-F238E27FC236}">
                <a16:creationId xmlns:a16="http://schemas.microsoft.com/office/drawing/2014/main" id="{6E67C56A-A708-0167-499C-6739CE79D02B}"/>
              </a:ext>
            </a:extLst>
          </p:cNvPr>
          <p:cNvSpPr txBox="1"/>
          <p:nvPr/>
        </p:nvSpPr>
        <p:spPr>
          <a:xfrm>
            <a:off x="5801569" y="1439869"/>
            <a:ext cx="2476831" cy="369332"/>
          </a:xfrm>
          <a:prstGeom prst="rect">
            <a:avLst/>
          </a:prstGeom>
          <a:noFill/>
        </p:spPr>
        <p:txBody>
          <a:bodyPr wrap="square" rtlCol="0">
            <a:spAutoFit/>
          </a:bodyPr>
          <a:lstStyle/>
          <a:p>
            <a:r>
              <a:rPr lang="en-US" dirty="0"/>
              <a:t>Execution:</a:t>
            </a:r>
          </a:p>
        </p:txBody>
      </p:sp>
      <p:cxnSp>
        <p:nvCxnSpPr>
          <p:cNvPr id="356" name="Straight Connector 355">
            <a:extLst>
              <a:ext uri="{FF2B5EF4-FFF2-40B4-BE49-F238E27FC236}">
                <a16:creationId xmlns:a16="http://schemas.microsoft.com/office/drawing/2014/main" id="{19A325D2-372C-3A98-AAB7-7BCCF0B22F17}"/>
              </a:ext>
            </a:extLst>
          </p:cNvPr>
          <p:cNvCxnSpPr>
            <a:cxnSpLocks/>
          </p:cNvCxnSpPr>
          <p:nvPr/>
        </p:nvCxnSpPr>
        <p:spPr>
          <a:xfrm>
            <a:off x="5650074" y="1183772"/>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A19F05A3-AD36-342A-5391-F5C073AC0778}"/>
              </a:ext>
            </a:extLst>
          </p:cNvPr>
          <p:cNvCxnSpPr>
            <a:cxnSpLocks/>
          </p:cNvCxnSpPr>
          <p:nvPr/>
        </p:nvCxnSpPr>
        <p:spPr>
          <a:xfrm>
            <a:off x="2794766" y="1221916"/>
            <a:ext cx="0" cy="5229759"/>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62" name="TextBox 361">
            <a:extLst>
              <a:ext uri="{FF2B5EF4-FFF2-40B4-BE49-F238E27FC236}">
                <a16:creationId xmlns:a16="http://schemas.microsoft.com/office/drawing/2014/main" id="{6B53793B-020B-7B59-65B7-AF74EF51EDD5}"/>
              </a:ext>
            </a:extLst>
          </p:cNvPr>
          <p:cNvSpPr txBox="1"/>
          <p:nvPr/>
        </p:nvSpPr>
        <p:spPr>
          <a:xfrm>
            <a:off x="744187" y="2741465"/>
            <a:ext cx="1917104" cy="369332"/>
          </a:xfrm>
          <a:prstGeom prst="rect">
            <a:avLst/>
          </a:prstGeom>
          <a:noFill/>
        </p:spPr>
        <p:txBody>
          <a:bodyPr wrap="square" rtlCol="0">
            <a:spAutoFit/>
          </a:bodyPr>
          <a:lstStyle/>
          <a:p>
            <a:r>
              <a:rPr lang="en-US" dirty="0"/>
              <a:t>User Interaction</a:t>
            </a:r>
          </a:p>
        </p:txBody>
      </p:sp>
      <p:sp>
        <p:nvSpPr>
          <p:cNvPr id="363" name="TextBox 362">
            <a:extLst>
              <a:ext uri="{FF2B5EF4-FFF2-40B4-BE49-F238E27FC236}">
                <a16:creationId xmlns:a16="http://schemas.microsoft.com/office/drawing/2014/main" id="{C3C815BC-DF01-B82B-E4B1-27B1A9795805}"/>
              </a:ext>
            </a:extLst>
          </p:cNvPr>
          <p:cNvSpPr txBox="1"/>
          <p:nvPr/>
        </p:nvSpPr>
        <p:spPr>
          <a:xfrm>
            <a:off x="9106970" y="2546949"/>
            <a:ext cx="2639104" cy="369332"/>
          </a:xfrm>
          <a:prstGeom prst="rect">
            <a:avLst/>
          </a:prstGeom>
          <a:noFill/>
        </p:spPr>
        <p:txBody>
          <a:bodyPr wrap="square" rtlCol="0">
            <a:spAutoFit/>
          </a:bodyPr>
          <a:lstStyle/>
          <a:p>
            <a:r>
              <a:rPr lang="en-US" dirty="0"/>
              <a:t>e.g., Open-source Models</a:t>
            </a:r>
          </a:p>
        </p:txBody>
      </p:sp>
      <p:sp>
        <p:nvSpPr>
          <p:cNvPr id="364" name="TextBox 363">
            <a:extLst>
              <a:ext uri="{FF2B5EF4-FFF2-40B4-BE49-F238E27FC236}">
                <a16:creationId xmlns:a16="http://schemas.microsoft.com/office/drawing/2014/main" id="{08CC04B4-7B3B-BC0E-8BF9-0FAFF78F3294}"/>
              </a:ext>
            </a:extLst>
          </p:cNvPr>
          <p:cNvSpPr txBox="1"/>
          <p:nvPr/>
        </p:nvSpPr>
        <p:spPr>
          <a:xfrm>
            <a:off x="9106970" y="3959661"/>
            <a:ext cx="2639104" cy="369332"/>
          </a:xfrm>
          <a:prstGeom prst="rect">
            <a:avLst/>
          </a:prstGeom>
          <a:noFill/>
        </p:spPr>
        <p:txBody>
          <a:bodyPr wrap="square" rtlCol="0">
            <a:spAutoFit/>
          </a:bodyPr>
          <a:lstStyle/>
          <a:p>
            <a:r>
              <a:rPr lang="en-US" dirty="0"/>
              <a:t>e.g., Public/private APIs</a:t>
            </a:r>
          </a:p>
        </p:txBody>
      </p:sp>
      <p:sp>
        <p:nvSpPr>
          <p:cNvPr id="365" name="TextBox 364">
            <a:extLst>
              <a:ext uri="{FF2B5EF4-FFF2-40B4-BE49-F238E27FC236}">
                <a16:creationId xmlns:a16="http://schemas.microsoft.com/office/drawing/2014/main" id="{C53510A1-7B65-A586-64A7-6BCB0E14E7B3}"/>
              </a:ext>
            </a:extLst>
          </p:cNvPr>
          <p:cNvSpPr txBox="1"/>
          <p:nvPr/>
        </p:nvSpPr>
        <p:spPr>
          <a:xfrm>
            <a:off x="9106970" y="5504070"/>
            <a:ext cx="2639104" cy="369332"/>
          </a:xfrm>
          <a:prstGeom prst="rect">
            <a:avLst/>
          </a:prstGeom>
          <a:noFill/>
        </p:spPr>
        <p:txBody>
          <a:bodyPr wrap="square" rtlCol="0">
            <a:spAutoFit/>
          </a:bodyPr>
          <a:lstStyle/>
          <a:p>
            <a:r>
              <a:rPr lang="en-US" dirty="0"/>
              <a:t>e.g., Code Interpreters</a:t>
            </a:r>
          </a:p>
        </p:txBody>
      </p:sp>
    </p:spTree>
    <p:extLst>
      <p:ext uri="{BB962C8B-B14F-4D97-AF65-F5344CB8AC3E}">
        <p14:creationId xmlns:p14="http://schemas.microsoft.com/office/powerpoint/2010/main" val="417357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7" name="Google Shape;327;p9"/>
          <p:cNvSpPr txBox="1"/>
          <p:nvPr/>
        </p:nvSpPr>
        <p:spPr>
          <a:xfrm>
            <a:off x="450574" y="1429179"/>
            <a:ext cx="11501554" cy="3716349"/>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Text-only Agents</a:t>
            </a:r>
            <a:endParaRPr lang="en-US" sz="2400" b="0" i="0" u="none" strike="noStrike" cap="none" dirty="0">
              <a:solidFill>
                <a:schemeClr val="dk1"/>
              </a:solidFill>
              <a:latin typeface="Calibri"/>
              <a:ea typeface="Calibri"/>
              <a:cs typeface="Calibri"/>
              <a:sym typeface="Calibri"/>
            </a:endParaRPr>
          </a:p>
          <a:p>
            <a:pPr marL="685800" lvl="1" indent="-228600">
              <a:lnSpc>
                <a:spcPct val="90000"/>
              </a:lnSpc>
              <a:buClr>
                <a:schemeClr val="dk1"/>
              </a:buClr>
              <a:buSzPts val="2400"/>
              <a:buFont typeface="Arial"/>
              <a:buChar char="•"/>
            </a:pPr>
            <a:r>
              <a:rPr lang="en-US" sz="2400" b="0" i="0" u="none" strike="noStrike" cap="none" dirty="0" err="1">
                <a:solidFill>
                  <a:schemeClr val="dk1"/>
                </a:solidFill>
                <a:latin typeface="Calibri"/>
                <a:ea typeface="Calibri"/>
                <a:cs typeface="Calibri"/>
                <a:sym typeface="Calibri"/>
              </a:rPr>
              <a:t>ReAct</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Toolformer</a:t>
            </a:r>
            <a:endParaRPr lang="en-US" sz="2400" b="0" i="0" u="none" strike="noStrike" cap="none" dirty="0">
              <a:solidFill>
                <a:schemeClr val="dk1"/>
              </a:solidFill>
              <a:latin typeface="Calibri"/>
              <a:ea typeface="Calibri"/>
              <a:cs typeface="Calibri"/>
              <a:sym typeface="Calibri"/>
            </a:endParaRPr>
          </a:p>
          <a:p>
            <a:pPr marL="685800" lvl="1" indent="-228600">
              <a:lnSpc>
                <a:spcPct val="90000"/>
              </a:lnSpc>
              <a:buClr>
                <a:schemeClr val="dk1"/>
              </a:buClr>
              <a:buSzPts val="2400"/>
              <a:buFont typeface="Arial"/>
              <a:buChar char="•"/>
            </a:pPr>
            <a:endParaRPr lang="en-US" sz="2400" b="0" i="0" u="none" strike="noStrike" cap="none" dirty="0">
              <a:solidFill>
                <a:schemeClr val="dk1"/>
              </a:solidFill>
              <a:latin typeface="Calibri"/>
              <a:ea typeface="Calibri"/>
              <a:cs typeface="Calibri"/>
              <a:sym typeface="Calibri"/>
            </a:endParaRPr>
          </a:p>
          <a:p>
            <a:pPr marL="685800" lvl="1" indent="-228600">
              <a:lnSpc>
                <a:spcPct val="90000"/>
              </a:lnSpc>
              <a:buClr>
                <a:schemeClr val="dk1"/>
              </a:buClr>
              <a:buSzPts val="2400"/>
              <a:buFont typeface="Arial"/>
              <a:buChar char="•"/>
            </a:pPr>
            <a:endParaRPr lang="en-US" sz="2400" dirty="0">
              <a:solidFill>
                <a:schemeClr val="dk1"/>
              </a:solidFill>
              <a:latin typeface="Calibri"/>
              <a:ea typeface="Calibri"/>
              <a:cs typeface="Calibri"/>
              <a:sym typeface="Calibri"/>
            </a:endParaRPr>
          </a:p>
          <a:p>
            <a:pPr marL="685800" lvl="1" indent="-228600">
              <a:lnSpc>
                <a:spcPct val="90000"/>
              </a:lnSpc>
              <a:buClr>
                <a:schemeClr val="dk1"/>
              </a:buClr>
              <a:buSzPts val="2400"/>
              <a:buFont typeface="Arial"/>
              <a:buChar char="•"/>
            </a:pPr>
            <a:endParaRPr lang="en-US" sz="2400" b="0" i="0" u="none" strike="noStrike" cap="none" dirty="0">
              <a:solidFill>
                <a:schemeClr val="dk1"/>
              </a:solidFill>
              <a:latin typeface="Calibri"/>
              <a:ea typeface="Calibri"/>
              <a:cs typeface="Calibri"/>
              <a:sym typeface="Calibri"/>
            </a:endParaRPr>
          </a:p>
          <a:p>
            <a:pPr marL="685800" lvl="1" indent="-228600">
              <a:lnSpc>
                <a:spcPct val="90000"/>
              </a:lnSpc>
              <a:buClr>
                <a:schemeClr val="dk1"/>
              </a:buClr>
              <a:buSzPts val="2400"/>
              <a:buFont typeface="Arial"/>
              <a:buChar char="•"/>
            </a:pPr>
            <a:endParaRPr lang="en-US" sz="2400" b="0" i="0" u="none" strike="noStrike" cap="none" dirty="0">
              <a:solidFill>
                <a:schemeClr val="dk1"/>
              </a:solidFill>
              <a:latin typeface="Calibri"/>
              <a:ea typeface="Calibri"/>
              <a:cs typeface="Calibri"/>
              <a:sym typeface="Calibri"/>
            </a:endParaRPr>
          </a:p>
          <a:p>
            <a:pPr marL="685800" lvl="1" indent="-228600">
              <a:lnSpc>
                <a:spcPct val="90000"/>
              </a:lnSpc>
              <a:buClr>
                <a:schemeClr val="dk1"/>
              </a:buClr>
              <a:buSzPts val="2400"/>
              <a:buFont typeface="Arial"/>
              <a:buChar char="•"/>
            </a:pPr>
            <a:endParaRPr lang="en-US" sz="2400" dirty="0">
              <a:solidFill>
                <a:schemeClr val="dk1"/>
              </a:solidFill>
              <a:latin typeface="Calibri"/>
              <a:ea typeface="Calibri"/>
              <a:cs typeface="Calibri"/>
              <a:sym typeface="Calibri"/>
            </a:endParaRPr>
          </a:p>
          <a:p>
            <a:pPr marL="685800" lvl="1" indent="-228600">
              <a:lnSpc>
                <a:spcPct val="90000"/>
              </a:lnSpc>
              <a:buClr>
                <a:schemeClr val="dk1"/>
              </a:buClr>
              <a:buSzPts val="2400"/>
              <a:buFont typeface="Arial"/>
              <a:buChar char="•"/>
            </a:pPr>
            <a:endParaRPr lang="en-US" sz="2400" b="0" i="0" u="none" strike="noStrike" cap="none" dirty="0">
              <a:solidFill>
                <a:schemeClr val="dk1"/>
              </a:solidFill>
              <a:latin typeface="Calibri"/>
              <a:ea typeface="Calibri"/>
              <a:cs typeface="Calibri"/>
              <a:sym typeface="Calibri"/>
            </a:endParaRPr>
          </a:p>
          <a:p>
            <a:pPr lvl="1">
              <a:lnSpc>
                <a:spcPct val="90000"/>
              </a:lnSpc>
              <a:buClr>
                <a:schemeClr val="dk1"/>
              </a:buClr>
              <a:buSzPts val="2400"/>
            </a:pPr>
            <a:endParaRPr sz="2400" b="0" i="0" u="none" strike="noStrike" cap="none" dirty="0">
              <a:solidFill>
                <a:schemeClr val="dk1"/>
              </a:solidFill>
              <a:latin typeface="Calibri"/>
              <a:ea typeface="Calibri"/>
              <a:cs typeface="Calibri"/>
              <a:sym typeface="Calibri"/>
            </a:endParaRPr>
          </a:p>
          <a:p>
            <a:pPr marL="685800" lvl="1" indent="-228600">
              <a:lnSpc>
                <a:spcPct val="90000"/>
              </a:lnSpc>
              <a:spcBef>
                <a:spcPts val="1000"/>
              </a:spcBef>
              <a:buClr>
                <a:schemeClr val="dk1"/>
              </a:buClr>
              <a:buSzPts val="2400"/>
              <a:buFont typeface="Arial"/>
              <a:buChar char="•"/>
            </a:pPr>
            <a:r>
              <a:rPr lang="en-US" sz="2400" b="0" i="0" u="none" strike="noStrike" cap="none" dirty="0" err="1">
                <a:solidFill>
                  <a:schemeClr val="bg1"/>
                </a:solidFill>
                <a:latin typeface="Calibri"/>
                <a:ea typeface="Calibri"/>
                <a:cs typeface="Calibri"/>
                <a:sym typeface="Calibri"/>
              </a:rPr>
              <a:t>LangChain</a:t>
            </a:r>
            <a:endParaRPr lang="en-US" sz="2400" b="0" i="0" u="none" strike="noStrike" cap="none" dirty="0">
              <a:solidFill>
                <a:schemeClr val="bg1"/>
              </a:solidFill>
              <a:latin typeface="Calibri"/>
              <a:ea typeface="Calibri"/>
              <a:cs typeface="Calibri"/>
              <a:sym typeface="Calibri"/>
            </a:endParaRPr>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329" name="Google Shape;329;p9"/>
          <p:cNvSpPr txBox="1"/>
          <p:nvPr/>
        </p:nvSpPr>
        <p:spPr>
          <a:xfrm>
            <a:off x="450574" y="5280144"/>
            <a:ext cx="9580772" cy="47771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Synergistically chaining and allocating NLP tools with LLMs</a:t>
            </a:r>
            <a:endParaRPr sz="2400" b="0" i="0" u="none" strike="noStrike" cap="none" dirty="0">
              <a:solidFill>
                <a:schemeClr val="dk1"/>
              </a:solidFill>
              <a:latin typeface="Calibri"/>
              <a:ea typeface="Calibri"/>
              <a:cs typeface="Calibri"/>
              <a:sym typeface="Calibri"/>
            </a:endParaRPr>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pic>
        <p:nvPicPr>
          <p:cNvPr id="331" name="Google Shape;331;p9"/>
          <p:cNvPicPr preferRelativeResize="0"/>
          <p:nvPr/>
        </p:nvPicPr>
        <p:blipFill>
          <a:blip r:embed="rId3">
            <a:alphaModFix/>
          </a:blip>
          <a:stretch>
            <a:fillRect/>
          </a:stretch>
        </p:blipFill>
        <p:spPr>
          <a:xfrm>
            <a:off x="1160746" y="2196871"/>
            <a:ext cx="4867980" cy="2099717"/>
          </a:xfrm>
          <a:prstGeom prst="rect">
            <a:avLst/>
          </a:prstGeom>
          <a:noFill/>
          <a:ln>
            <a:noFill/>
          </a:ln>
        </p:spPr>
      </p:pic>
      <p:sp>
        <p:nvSpPr>
          <p:cNvPr id="2" name="Content Placeholder 2">
            <a:extLst>
              <a:ext uri="{FF2B5EF4-FFF2-40B4-BE49-F238E27FC236}">
                <a16:creationId xmlns:a16="http://schemas.microsoft.com/office/drawing/2014/main" id="{022E57A8-812A-29CC-835C-CCBB78046128}"/>
              </a:ext>
            </a:extLst>
          </p:cNvPr>
          <p:cNvSpPr txBox="1">
            <a:spLocks/>
          </p:cNvSpPr>
          <p:nvPr/>
        </p:nvSpPr>
        <p:spPr>
          <a:xfrm>
            <a:off x="450574" y="6218902"/>
            <a:ext cx="10903226" cy="58919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100" dirty="0">
                <a:cs typeface="Calibri"/>
              </a:rPr>
              <a:t>[1] Yao, </a:t>
            </a:r>
            <a:r>
              <a:rPr lang="en-US" sz="1100" dirty="0" err="1">
                <a:cs typeface="Calibri"/>
              </a:rPr>
              <a:t>Shunyu</a:t>
            </a:r>
            <a:r>
              <a:rPr lang="en-US" sz="1100" dirty="0">
                <a:cs typeface="Calibri"/>
              </a:rPr>
              <a:t>, et al. </a:t>
            </a:r>
            <a:r>
              <a:rPr lang="en-US" sz="1100" i="1" dirty="0">
                <a:cs typeface="Calibri"/>
              </a:rPr>
              <a:t>"React: Synergizing reasoning and acting in language models."</a:t>
            </a:r>
            <a:r>
              <a:rPr lang="en-US" sz="1100" dirty="0">
                <a:cs typeface="Calibri"/>
              </a:rPr>
              <a:t> Oct. 2022.</a:t>
            </a:r>
          </a:p>
          <a:p>
            <a:pPr marL="0" indent="0">
              <a:lnSpc>
                <a:spcPct val="100000"/>
              </a:lnSpc>
              <a:spcBef>
                <a:spcPts val="0"/>
              </a:spcBef>
              <a:buNone/>
            </a:pPr>
            <a:r>
              <a:rPr lang="en-US" sz="1100" dirty="0">
                <a:cs typeface="Calibri"/>
              </a:rPr>
              <a:t>[2] Schick, Timo, et al. </a:t>
            </a:r>
            <a:r>
              <a:rPr lang="en-US" sz="1100" i="1" dirty="0">
                <a:cs typeface="Calibri"/>
              </a:rPr>
              <a:t>"</a:t>
            </a:r>
            <a:r>
              <a:rPr lang="en-US" sz="1100" i="1" dirty="0" err="1">
                <a:cs typeface="Calibri"/>
              </a:rPr>
              <a:t>Toolformer</a:t>
            </a:r>
            <a:r>
              <a:rPr lang="en-US" sz="1100" i="1" dirty="0">
                <a:cs typeface="Calibri"/>
              </a:rPr>
              <a:t>: Language models can teach themselves to use tools."</a:t>
            </a:r>
            <a:r>
              <a:rPr lang="en-US" sz="1100" dirty="0">
                <a:cs typeface="Calibri"/>
              </a:rPr>
              <a:t> Feb. 2023. </a:t>
            </a:r>
          </a:p>
          <a:p>
            <a:pPr marL="0" indent="0">
              <a:lnSpc>
                <a:spcPct val="100000"/>
              </a:lnSpc>
              <a:spcBef>
                <a:spcPts val="0"/>
              </a:spcBef>
              <a:buNone/>
            </a:pPr>
            <a:r>
              <a:rPr lang="en-US" sz="1100" dirty="0">
                <a:cs typeface="Calibri"/>
              </a:rPr>
              <a:t>[3] </a:t>
            </a:r>
            <a:r>
              <a:rPr lang="fr-FR" sz="1100" dirty="0">
                <a:cs typeface="Calibri"/>
              </a:rPr>
              <a:t>Harrison Chase. </a:t>
            </a:r>
            <a:r>
              <a:rPr lang="en-US" sz="1100" i="1" dirty="0">
                <a:cs typeface="Calibri"/>
              </a:rPr>
              <a:t>"</a:t>
            </a:r>
            <a:r>
              <a:rPr lang="fr-FR" sz="1100" i="1" dirty="0" err="1">
                <a:cs typeface="Calibri"/>
              </a:rPr>
              <a:t>Langchain</a:t>
            </a:r>
            <a:r>
              <a:rPr lang="fr-FR" sz="1100" i="1" dirty="0">
                <a:cs typeface="Calibri"/>
              </a:rPr>
              <a:t>. https://langchain.readthedocs.io</a:t>
            </a:r>
            <a:r>
              <a:rPr lang="en-US" sz="1100" i="1" dirty="0">
                <a:cs typeface="Calibri"/>
              </a:rPr>
              <a:t>"</a:t>
            </a:r>
            <a:r>
              <a:rPr lang="fr-FR" sz="1100" dirty="0">
                <a:cs typeface="Calibri"/>
              </a:rPr>
              <a:t> 2023.</a:t>
            </a:r>
            <a:endParaRPr lang="en-US" sz="1100" dirty="0">
              <a:cs typeface="Calibri"/>
            </a:endParaRPr>
          </a:p>
          <a:p>
            <a:pPr marL="0" indent="0">
              <a:lnSpc>
                <a:spcPct val="100000"/>
              </a:lnSpc>
              <a:spcBef>
                <a:spcPts val="0"/>
              </a:spcBef>
              <a:buNone/>
            </a:pPr>
            <a:endParaRPr lang="en-US" sz="1100" dirty="0">
              <a:cs typeface="Calibri"/>
            </a:endParaRPr>
          </a:p>
        </p:txBody>
      </p:sp>
      <p:sp>
        <p:nvSpPr>
          <p:cNvPr id="7" name="TextBox 6">
            <a:extLst>
              <a:ext uri="{FF2B5EF4-FFF2-40B4-BE49-F238E27FC236}">
                <a16:creationId xmlns:a16="http://schemas.microsoft.com/office/drawing/2014/main" id="{9A8EA02D-ACE0-82C7-A0FE-580DECDB24FF}"/>
              </a:ext>
            </a:extLst>
          </p:cNvPr>
          <p:cNvSpPr txBox="1"/>
          <p:nvPr/>
        </p:nvSpPr>
        <p:spPr>
          <a:xfrm>
            <a:off x="3883887" y="101601"/>
            <a:ext cx="6887368" cy="954107"/>
          </a:xfrm>
          <a:prstGeom prst="rect">
            <a:avLst/>
          </a:prstGeom>
          <a:noFill/>
        </p:spPr>
        <p:txBody>
          <a:bodyPr wrap="square">
            <a:spAutoFit/>
          </a:bodyPr>
          <a:lstStyle/>
          <a:p>
            <a:pPr rtl="0">
              <a:spcBef>
                <a:spcPts val="500"/>
              </a:spcBef>
              <a:spcAft>
                <a:spcPts val="0"/>
              </a:spcAft>
            </a:pPr>
            <a:r>
              <a:rPr lang="en-US" sz="2800" b="0" i="0" u="none" strike="noStrike" dirty="0">
                <a:solidFill>
                  <a:srgbClr val="000000"/>
                </a:solidFill>
                <a:effectLst/>
                <a:latin typeface="Calibri" panose="020F0502020204030204" pitchFamily="34" charset="0"/>
              </a:rPr>
              <a:t>Standalone models on finite scenarios </a:t>
            </a:r>
            <a:r>
              <a:rPr lang="en-US" sz="2800" dirty="0">
                <a:solidFill>
                  <a:srgbClr val="000000"/>
                </a:solidFill>
                <a:latin typeface="Calibri" panose="020F0502020204030204" pitchFamily="34" charset="0"/>
              </a:rPr>
              <a:t>=</a:t>
            </a:r>
            <a:r>
              <a:rPr lang="en-US" sz="2800" b="0" i="0" u="none" strike="noStrike" dirty="0">
                <a:solidFill>
                  <a:srgbClr val="000000"/>
                </a:solidFill>
                <a:effectLst/>
                <a:latin typeface="Calibri" panose="020F0502020204030204" pitchFamily="34" charset="0"/>
              </a:rPr>
              <a:t>&gt; </a:t>
            </a:r>
            <a:br>
              <a:rPr lang="en-US" sz="2800" b="0" i="0" u="none" strike="noStrike" dirty="0">
                <a:solidFill>
                  <a:srgbClr val="000000"/>
                </a:solidFill>
                <a:effectLst/>
                <a:latin typeface="Calibri" panose="020F0502020204030204" pitchFamily="34" charset="0"/>
              </a:rPr>
            </a:br>
            <a:r>
              <a:rPr lang="en-US" sz="2800" b="0" i="0" u="none" strike="noStrike" dirty="0">
                <a:solidFill>
                  <a:srgbClr val="000000"/>
                </a:solidFill>
                <a:effectLst/>
                <a:latin typeface="Calibri" panose="020F0502020204030204" pitchFamily="34" charset="0"/>
              </a:rPr>
              <a:t>Chaining tools for open problems</a:t>
            </a:r>
            <a:endParaRPr lang="en-US" sz="2800" b="0" dirty="0">
              <a:effectLst/>
            </a:endParaRPr>
          </a:p>
        </p:txBody>
      </p:sp>
      <p:sp>
        <p:nvSpPr>
          <p:cNvPr id="8" name="Title 4">
            <a:extLst>
              <a:ext uri="{FF2B5EF4-FFF2-40B4-BE49-F238E27FC236}">
                <a16:creationId xmlns:a16="http://schemas.microsoft.com/office/drawing/2014/main" id="{31496A90-9315-45C3-2F44-8560D87C6D6E}"/>
              </a:ext>
            </a:extLst>
          </p:cNvPr>
          <p:cNvSpPr txBox="1">
            <a:spLocks/>
          </p:cNvSpPr>
          <p:nvPr/>
        </p:nvSpPr>
        <p:spPr>
          <a:xfrm>
            <a:off x="1008361" y="27229"/>
            <a:ext cx="10175278" cy="1004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chemeClr val="accent1"/>
                </a:solidFill>
              </a:rPr>
              <a:t>New Paradigm</a:t>
            </a:r>
            <a:r>
              <a:rPr lang="en-US" sz="3400" b="1" dirty="0"/>
              <a:t>:</a:t>
            </a:r>
            <a:endParaRPr lang="en-US" sz="3400" dirty="0"/>
          </a:p>
        </p:txBody>
      </p:sp>
      <p:grpSp>
        <p:nvGrpSpPr>
          <p:cNvPr id="5" name="Group 4">
            <a:extLst>
              <a:ext uri="{FF2B5EF4-FFF2-40B4-BE49-F238E27FC236}">
                <a16:creationId xmlns:a16="http://schemas.microsoft.com/office/drawing/2014/main" id="{C1D4D8A0-7534-9E5D-3FEB-B5D9508FD80D}"/>
              </a:ext>
            </a:extLst>
          </p:cNvPr>
          <p:cNvGrpSpPr/>
          <p:nvPr/>
        </p:nvGrpSpPr>
        <p:grpSpPr>
          <a:xfrm>
            <a:off x="6268598" y="2196871"/>
            <a:ext cx="5923402" cy="2045618"/>
            <a:chOff x="6034404" y="1517542"/>
            <a:chExt cx="5968473" cy="2072376"/>
          </a:xfrm>
        </p:grpSpPr>
        <p:pic>
          <p:nvPicPr>
            <p:cNvPr id="4" name="Picture 3">
              <a:extLst>
                <a:ext uri="{FF2B5EF4-FFF2-40B4-BE49-F238E27FC236}">
                  <a16:creationId xmlns:a16="http://schemas.microsoft.com/office/drawing/2014/main" id="{2D02D085-016B-4F95-1B53-11A92D673C23}"/>
                </a:ext>
              </a:extLst>
            </p:cNvPr>
            <p:cNvPicPr>
              <a:picLocks noChangeAspect="1"/>
            </p:cNvPicPr>
            <p:nvPr/>
          </p:nvPicPr>
          <p:blipFill rotWithShape="1">
            <a:blip r:embed="rId4"/>
            <a:srcRect l="-1" t="15435" r="34380" b="55820"/>
            <a:stretch/>
          </p:blipFill>
          <p:spPr>
            <a:xfrm>
              <a:off x="6034404" y="2121799"/>
              <a:ext cx="5968473" cy="1468119"/>
            </a:xfrm>
            <a:prstGeom prst="rect">
              <a:avLst/>
            </a:prstGeom>
          </p:spPr>
        </p:pic>
        <p:pic>
          <p:nvPicPr>
            <p:cNvPr id="3" name="Picture 2">
              <a:extLst>
                <a:ext uri="{FF2B5EF4-FFF2-40B4-BE49-F238E27FC236}">
                  <a16:creationId xmlns:a16="http://schemas.microsoft.com/office/drawing/2014/main" id="{D2FD02F8-C428-CF44-E9A5-F30FEA1C81E0}"/>
                </a:ext>
              </a:extLst>
            </p:cNvPr>
            <p:cNvPicPr>
              <a:picLocks noChangeAspect="1"/>
            </p:cNvPicPr>
            <p:nvPr/>
          </p:nvPicPr>
          <p:blipFill rotWithShape="1">
            <a:blip r:embed="rId4"/>
            <a:srcRect l="-1" t="-1" r="34380" b="87311"/>
            <a:stretch/>
          </p:blipFill>
          <p:spPr>
            <a:xfrm>
              <a:off x="6034404" y="1517542"/>
              <a:ext cx="5968473" cy="648099"/>
            </a:xfrm>
            <a:prstGeom prst="rect">
              <a:avLst/>
            </a:prstGeom>
          </p:spPr>
        </p:pic>
      </p:grpSp>
      <p:pic>
        <p:nvPicPr>
          <p:cNvPr id="2052" name="Picture 4" descr="Inside LangChain: The Open Source Large Language Model ...">
            <a:extLst>
              <a:ext uri="{FF2B5EF4-FFF2-40B4-BE49-F238E27FC236}">
                <a16:creationId xmlns:a16="http://schemas.microsoft.com/office/drawing/2014/main" id="{7CC0C73F-C385-099F-2BE5-741D937947BB}"/>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7068" t="35387" r="16071" b="33905"/>
          <a:stretch/>
        </p:blipFill>
        <p:spPr bwMode="auto">
          <a:xfrm>
            <a:off x="1201689" y="4415011"/>
            <a:ext cx="2476136" cy="5951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B35D9CA-31D7-31A9-6499-B9F0CB9A5EBA}"/>
              </a:ext>
            </a:extLst>
          </p:cNvPr>
          <p:cNvSpPr/>
          <p:nvPr/>
        </p:nvSpPr>
        <p:spPr>
          <a:xfrm>
            <a:off x="9721754" y="2565779"/>
            <a:ext cx="514067" cy="173081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753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3736</TotalTime>
  <Words>1790</Words>
  <Application>Microsoft Office PowerPoint</Application>
  <PresentationFormat>Widescreen</PresentationFormat>
  <Paragraphs>351</Paragraphs>
  <Slides>53</Slides>
  <Notes>53</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Times New Roman</vt:lpstr>
      <vt:lpstr>Office Theme</vt:lpstr>
      <vt:lpstr>Multimodal Agents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MM-ReAct: Prompting ChatGPT for Multimodal Reasoning and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Multimodal Agents</dc:title>
  <dc:creator>Lindsey Li</dc:creator>
  <cp:lastModifiedBy>Lindsey Li</cp:lastModifiedBy>
  <cp:revision>4</cp:revision>
  <dcterms:created xsi:type="dcterms:W3CDTF">2023-06-14T17:33:58Z</dcterms:created>
  <dcterms:modified xsi:type="dcterms:W3CDTF">2023-06-20T03:47:56Z</dcterms:modified>
</cp:coreProperties>
</file>